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281" r:id="rId6"/>
    <p:sldId id="286" r:id="rId7"/>
    <p:sldId id="289" r:id="rId8"/>
    <p:sldId id="290" r:id="rId9"/>
    <p:sldId id="283" r:id="rId10"/>
    <p:sldId id="292" r:id="rId11"/>
    <p:sldId id="282" r:id="rId12"/>
    <p:sldId id="288" r:id="rId13"/>
    <p:sldId id="293" r:id="rId14"/>
    <p:sldId id="291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6914" autoAdjust="0"/>
  </p:normalViewPr>
  <p:slideViewPr>
    <p:cSldViewPr snapToGrid="0">
      <p:cViewPr varScale="1">
        <p:scale>
          <a:sx n="34" d="100"/>
          <a:sy n="34" d="100"/>
        </p:scale>
        <p:origin x="1924" y="256"/>
      </p:cViewPr>
      <p:guideLst/>
    </p:cSldViewPr>
  </p:slideViewPr>
  <p:outlineViewPr>
    <p:cViewPr>
      <p:scale>
        <a:sx n="33" d="100"/>
        <a:sy n="33" d="100"/>
      </p:scale>
      <p:origin x="0" y="-28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80" y="41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7F456E-01A6-4013-ACA5-F5492591A2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4983A3-9B9B-4D61-97C9-B9E239A315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F32FC-4BD9-442A-A8C6-51598C909FE3}" type="datetimeFigureOut">
              <a:rPr lang="en-US" smtClean="0"/>
              <a:t>6/25/2025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BE74-7A97-4D17-8390-42ADD25C33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C1DBD-1052-425E-BF3C-983304BED5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EFA9E-C190-4F5C-8394-BD5F1CD55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01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371FA-A98D-41E8-93F4-09945841298A}" type="datetimeFigureOut">
              <a:rPr lang="en-US" smtClean="0"/>
              <a:t>6/25/2025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89C57-55D7-40A4-A101-E74FAC7A09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0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1288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29D4A7-9ECF-FF52-738A-D6B75B8A9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519096-2002-D5F1-B544-34A531F7B8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FA8E47-83BD-4A94-674F-4BE0DFA1DD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D115F0-AACB-1B49-B0CC-E332F3715C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3493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Lajna handles have been shared with all of you via Signal. Please follow, like and share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Lastly, please pray for the National and Local Media Watch teams to reach more hearts and minds with the light and truth of Islam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9603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683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Main ingredient needed is the intention and willingness to spread Islam </a:t>
            </a:r>
          </a:p>
          <a:p>
            <a:endParaRPr lang="en-US" sz="1200" dirty="0"/>
          </a:p>
          <a:p>
            <a:r>
              <a:rPr lang="en-US" dirty="0"/>
              <a:t>We review and edit articles for grammar and content and check sources, so use these resources to write or encourage those in your majalis to write and </a:t>
            </a:r>
            <a:r>
              <a:rPr lang="en-US" dirty="0" err="1"/>
              <a:t>InshaAllah</a:t>
            </a:r>
            <a:r>
              <a:rPr lang="en-US" dirty="0"/>
              <a:t> we can spread the beauty of Islam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326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8FF70-D9B3-B59F-C685-3BE86F932A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F136BC-23D7-1F1F-7D93-1D5E1D8CB4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5A3B74-BAF4-8B54-C876-2734132FBC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goal with articles is to focus on topics that are timely and engaging </a:t>
            </a:r>
          </a:p>
          <a:p>
            <a:endParaRPr lang="en-US" dirty="0"/>
          </a:p>
          <a:p>
            <a:r>
              <a:rPr lang="en-US" dirty="0"/>
              <a:t>For Social Media, our mandate is to switch from internal messaging to messaging for a non-Muslim / non-Ahmadi audience and to focus on topics that are connecting, clarifying and </a:t>
            </a:r>
            <a:r>
              <a:rPr lang="en-US" dirty="0" err="1"/>
              <a:t>InshaAllah</a:t>
            </a:r>
            <a:r>
              <a:rPr lang="en-US" dirty="0"/>
              <a:t> inspirational</a:t>
            </a:r>
          </a:p>
          <a:p>
            <a:endParaRPr lang="en-US" dirty="0"/>
          </a:p>
          <a:p>
            <a:r>
              <a:rPr lang="en-US" dirty="0"/>
              <a:t>Please note, lajna chapters do not have permission to make local accounts and are to ask when in doubt about something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4CB8F-83C4-9E0A-2172-14A4D3C691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7851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EA4760-BDCA-6258-CF23-F6CA87495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4FAE6F8-E905-57E6-AD97-F627DB3CDF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83D63B-2E1C-089C-AA0A-DBC94EFD24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A46792-C724-00ED-076E-001454A8AC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6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963BF-8824-8C77-3140-865F6CB1D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8CA949-0B96-61FC-12E0-5D319E100C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05FF10-C678-7E66-DBCD-1DBAC11491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 note sometimes its not possible for me to review something last minute. Last-minute submissions should be an exception for hot topics, not the norm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6D1ED7-FB01-CC9D-104D-50439B7460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7834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Write about what inspires you - present the benefits of Islam on your daily life</a:t>
            </a:r>
          </a:p>
          <a:p>
            <a:endParaRPr lang="en-US" dirty="0"/>
          </a:p>
          <a:p>
            <a:r>
              <a:rPr lang="en-US" dirty="0"/>
              <a:t>If you’re interested in writing about something but aren't sure because you think it maybe controversial, please write to mediawatch@lajnausa.net and I’ll get you an answer, </a:t>
            </a:r>
            <a:r>
              <a:rPr lang="en-US" dirty="0" err="1"/>
              <a:t>InshaAllah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The positions you take in your articles, should be in line with the Jamaat’s position - when in doubt, just ask via email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9867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3D760-9B24-E963-2AB5-E7D476BBD6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A2CCC6-2A83-0641-1578-1281C26E31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E23786-B5C1-61A5-2260-F4B926ED07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there’s something particularly concerning that you hear or come across, notify 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9DA5EA-0D87-A163-55A8-41DD9A31A8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4326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are larger publications and have a diverse demographic reach. Look into them – they all have digital / online versions so it’s easy to see which would match your tone and content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593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93EAD-4D78-B86D-6B18-5F208578A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4F5BDF-DA96-E476-4546-F47642DC63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CA051F-BA83-2EE3-1F78-EDB16318E7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634636-DE6F-C9C8-EB28-FD8C283685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375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41918" y="3329790"/>
            <a:ext cx="4941771" cy="3200400"/>
          </a:xfrm>
        </p:spPr>
        <p:txBody>
          <a:bodyPr anchor="ctr">
            <a:noAutofit/>
          </a:bodyPr>
          <a:lstStyle>
            <a:lvl1pPr algn="l">
              <a:defRPr sz="3600" spc="150" baseline="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04F1E16-9A84-4D0E-9706-79C396AF6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2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895350"/>
            <a:ext cx="3247662" cy="1917700"/>
          </a:xfrm>
        </p:spPr>
        <p:txBody>
          <a:bodyPr>
            <a:normAutofit/>
          </a:bodyPr>
          <a:lstStyle>
            <a:lvl1pPr algn="l">
              <a:defRPr lang="en-US" sz="24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A14C3057-3BCC-F9A2-98D8-17DDB36F1823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838200" y="2813049"/>
            <a:ext cx="3247662" cy="3238499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4216396" y="895927"/>
            <a:ext cx="7137404" cy="511588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F91997C-538B-C8B9-14D7-31A1932F6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615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F777EF4-982E-9337-7E82-31DC723C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34303BA-AFB6-0E22-486F-785994E3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327564" cy="1505528"/>
            <a:chOff x="0" y="0"/>
            <a:chExt cx="2238376" cy="3105150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66E3A08-02EB-7B54-5089-E7A7F19FD72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1238250" cy="310515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14F9BE5-00B2-ADDF-771C-AB098B36C82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2238376" cy="24765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28081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37192"/>
            <a:ext cx="5655197" cy="1997867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2705177"/>
            <a:ext cx="5733772" cy="44899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199" y="3154166"/>
            <a:ext cx="5733773" cy="3032733"/>
          </a:xfr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1pPr>
            <a:lvl2pPr marL="7429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2pPr>
            <a:lvl3pPr marL="12001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3pPr>
            <a:lvl4pPr marL="16573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4pPr>
            <a:lvl5pPr marL="21145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887108" y="2705177"/>
            <a:ext cx="3943627" cy="448989"/>
          </a:xfrm>
        </p:spPr>
        <p:txBody>
          <a:bodyPr anchor="ctr">
            <a:no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120DFF5-B64A-9744-4500-1D7BBA19BF1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887107" y="3164867"/>
            <a:ext cx="3943627" cy="3032733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3986" y="6356350"/>
            <a:ext cx="4114800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0588715-35AD-8BE1-A5FC-E28BDD385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8645" t="319" r="28732" b="73496"/>
          <a:stretch/>
        </p:blipFill>
        <p:spPr>
          <a:xfrm rot="10800000" flipH="1">
            <a:off x="6308436" y="-11"/>
            <a:ext cx="5883564" cy="236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451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44E9C70-0200-3C21-7766-CB9EA5FBF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590800" cy="1027906"/>
            <a:chOff x="0" y="0"/>
            <a:chExt cx="2590800" cy="102790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D5E4B16-2071-DEE9-BE53-F35AFBEFCA57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0"/>
              <a:ext cx="25908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CB2B071-0355-D550-18A8-9D515CA1698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704850" cy="10279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53550"/>
            <a:ext cx="10515600" cy="1325563"/>
          </a:xfrm>
        </p:spPr>
        <p:txBody>
          <a:bodyPr anchor="b"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2111381"/>
            <a:ext cx="10515600" cy="3570963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B554B2-4C33-2975-9F27-94B8AE71D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03C6776-E983-2BA3-1054-75996FE0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680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67200" y="3238103"/>
            <a:ext cx="4179570" cy="2850181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buNone/>
              <a:defRPr sz="18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D3361C9-310A-4255-A94E-B77588962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179570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4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514C6BF-376E-43E8-881D-2E7674269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28341" b="23071"/>
          <a:stretch/>
        </p:blipFill>
        <p:spPr>
          <a:xfrm>
            <a:off x="4229100" y="0"/>
            <a:ext cx="79629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500" y="1020445"/>
            <a:ext cx="2895600" cy="1325563"/>
          </a:xfrm>
        </p:spPr>
        <p:txBody>
          <a:bodyPr anchor="b">
            <a:normAutofit/>
          </a:bodyPr>
          <a:lstStyle>
            <a:lvl1pPr>
              <a:defRPr sz="28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3500" y="2674013"/>
            <a:ext cx="2895600" cy="3269589"/>
          </a:xfrm>
        </p:spPr>
        <p:txBody>
          <a:bodyPr>
            <a:normAutofit/>
          </a:bodyPr>
          <a:lstStyle>
            <a:lvl1pPr marL="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2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018"/>
            <a:ext cx="4179570" cy="3377354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A96E214-6A61-C8A7-B1DB-C8C260C13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557818" cy="6858000"/>
            <a:chOff x="0" y="0"/>
            <a:chExt cx="4762501" cy="518636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18BC1BC-99D6-D9F4-19F9-AAE722E2AE61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0" y="876300"/>
              <a:ext cx="4762500" cy="16287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816F797-248B-2C75-29B9-DB65A809D47B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2638425" y="0"/>
              <a:ext cx="2124076" cy="51863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8250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680"/>
            <a:ext cx="4179570" cy="337669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8E94DD-0F7B-3F92-58EA-5F06D557B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990667" y="0"/>
            <a:ext cx="1126278" cy="251229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19F5397-34DB-BC88-ADF5-AA470A06FE5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-5080"/>
            <a:ext cx="6576291" cy="6872605"/>
          </a:xfrm>
          <a:custGeom>
            <a:avLst/>
            <a:gdLst>
              <a:gd name="connsiteX0" fmla="*/ 0 w 6576291"/>
              <a:gd name="connsiteY0" fmla="*/ 0 h 6867525"/>
              <a:gd name="connsiteX1" fmla="*/ 6576291 w 6576291"/>
              <a:gd name="connsiteY1" fmla="*/ 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044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  <a:gd name="connsiteX0" fmla="*/ 0 w 6576291"/>
              <a:gd name="connsiteY0" fmla="*/ 0 h 6867525"/>
              <a:gd name="connsiteX1" fmla="*/ 3624811 w 6576291"/>
              <a:gd name="connsiteY1" fmla="*/ 1016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298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6291" h="6872605">
                <a:moveTo>
                  <a:pt x="0" y="5080"/>
                </a:moveTo>
                <a:lnTo>
                  <a:pt x="3629891" y="0"/>
                </a:lnTo>
                <a:lnTo>
                  <a:pt x="6576291" y="6872605"/>
                </a:lnTo>
                <a:lnTo>
                  <a:pt x="0" y="6872605"/>
                </a:lnTo>
                <a:lnTo>
                  <a:pt x="0" y="5080"/>
                </a:lnTo>
                <a:close/>
              </a:path>
            </a:pathLst>
          </a:custGeom>
        </p:spPr>
        <p:txBody>
          <a:bodyPr lIns="182880" tIns="182880" bIns="9144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01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2318" y="268360"/>
            <a:ext cx="7288282" cy="2121177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EAC9D25F-5B3D-F5B2-5D02-C6BC6AA8987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322388" y="2763078"/>
            <a:ext cx="7288212" cy="34070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1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8E16CF1-2502-F2F0-2C27-2DD797903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96374" y="-25401"/>
            <a:ext cx="3095625" cy="6883401"/>
            <a:chOff x="9096375" y="-25401"/>
            <a:chExt cx="3095625" cy="6883401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322A6FB-333C-65AE-23D8-08BCEA174D43}"/>
                </a:ext>
              </a:extLst>
            </p:cNvPr>
            <p:cNvCxnSpPr/>
            <p:nvPr userDrawn="1"/>
          </p:nvCxnSpPr>
          <p:spPr>
            <a:xfrm>
              <a:off x="9096375" y="1497012"/>
              <a:ext cx="30956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62BB247-4598-A983-DEBF-6F042C1DB0B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381744" y="-25401"/>
              <a:ext cx="2810256" cy="68834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4E84FEE-D475-A71D-7996-5925602EC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 flipH="1">
            <a:off x="-1" y="-25403"/>
            <a:ext cx="1210573" cy="20481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7459776D-4049-CB00-C321-0627C169B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DE114AF-34C6-A062-7340-858BC27DA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735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06400"/>
            <a:ext cx="4179570" cy="345797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E045004-3604-59DC-13E0-7A0B2DF78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329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955F7B05-9431-1FBA-415D-6CF2DF562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25785" y="0"/>
            <a:ext cx="4093633" cy="39123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568961"/>
            <a:ext cx="8420100" cy="1780860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97255"/>
            <a:ext cx="3924300" cy="464499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7FF22E3-5928-787E-B062-FA18127D3BD9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2933700" y="3251596"/>
            <a:ext cx="3943627" cy="3234264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97255"/>
            <a:ext cx="3943627" cy="464499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178E4D0B-96F1-45F3-6B2A-5FA31A37257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410173" y="3251595"/>
            <a:ext cx="3943627" cy="3234264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F41582C-9AD2-F126-40F3-D43E77D15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6926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41F76B1-7BEF-7A88-1394-1164BFF08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12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41120" y="558801"/>
            <a:ext cx="9953308" cy="1780860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A217F83-0BDB-C70B-29FE-2651DE191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429817" y="0"/>
            <a:ext cx="7762183" cy="2754814"/>
            <a:chOff x="7334250" y="0"/>
            <a:chExt cx="4857750" cy="1724025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C62368-3F79-C078-7086-B23D2F5A09F8}"/>
                </a:ext>
              </a:extLst>
            </p:cNvPr>
            <p:cNvCxnSpPr/>
            <p:nvPr userDrawn="1"/>
          </p:nvCxnSpPr>
          <p:spPr>
            <a:xfrm flipH="1" flipV="1">
              <a:off x="7334250" y="0"/>
              <a:ext cx="485775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09BDD71-BF2E-BDB0-A625-D8371AEA1CA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487150" y="0"/>
              <a:ext cx="704850" cy="17240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83354B96-CD25-BE1C-8CA2-3825F820B75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41120" y="2960877"/>
            <a:ext cx="2722880" cy="35128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DD81865-54C7-7674-4B2E-041D05C1D14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341120" y="3392035"/>
            <a:ext cx="2722880" cy="2907164"/>
          </a:xfrm>
        </p:spPr>
        <p:txBody>
          <a:bodyPr tIns="0">
            <a:normAutofit/>
          </a:bodyPr>
          <a:lstStyle>
            <a:lvl1pPr marL="283464" indent="-283464">
              <a:lnSpc>
                <a:spcPct val="100000"/>
              </a:lnSpc>
              <a:buFont typeface="+mj-lt"/>
              <a:buAutoNum type="arabicPeriod"/>
              <a:defRPr sz="1800" b="0" spc="50" baseline="0"/>
            </a:lvl1pPr>
            <a:lvl2pPr marL="566928" indent="-342900">
              <a:lnSpc>
                <a:spcPct val="100000"/>
              </a:lnSpc>
              <a:spcBef>
                <a:spcPts val="1000"/>
              </a:spcBef>
              <a:buFont typeface="+mj-lt"/>
              <a:buAutoNum type="alphaLcPeriod"/>
              <a:defRPr sz="1800" spc="50" baseline="0"/>
            </a:lvl2pPr>
            <a:lvl3pPr marL="850392" indent="-342900">
              <a:lnSpc>
                <a:spcPct val="100000"/>
              </a:lnSpc>
              <a:spcBef>
                <a:spcPts val="1000"/>
              </a:spcBef>
              <a:buFont typeface="+mj-lt"/>
              <a:buAutoNum type="arabicParenR"/>
              <a:defRPr sz="1800" spc="50" baseline="0"/>
            </a:lvl3pPr>
            <a:lvl4pPr marL="1042416" indent="-342900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  <a:defRPr sz="1800" spc="50" baseline="0"/>
            </a:lvl4pPr>
            <a:lvl5pPr marL="1074420" indent="-400050">
              <a:lnSpc>
                <a:spcPct val="100000"/>
              </a:lnSpc>
              <a:spcBef>
                <a:spcPts val="1000"/>
              </a:spcBef>
              <a:buFont typeface="+mj-lt"/>
              <a:buAutoNum type="romanLcPeriod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6F39BA57-7F1C-623F-BC7F-B689C5AC33E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4754881" y="2960877"/>
            <a:ext cx="5516880" cy="35128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94BF07A4-5A33-0B3C-A378-AB2435F1D5F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54881" y="3324859"/>
            <a:ext cx="5506720" cy="3031489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63DC63A6-41FE-6C2D-9A53-0AE4A6DBF39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0B5130EC-B05B-5489-FBEC-DBEB6D1E737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08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CC92D-F90A-CB67-4860-D6939AC29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3094182" y="0"/>
            <a:ext cx="1745673" cy="38977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4" y="1671639"/>
            <a:ext cx="5884027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4C376638-5C5B-8E5B-0C26-8F63B98EA4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8230" y="-9144"/>
            <a:ext cx="5481955" cy="6876288"/>
          </a:xfrm>
          <a:custGeom>
            <a:avLst/>
            <a:gdLst>
              <a:gd name="connsiteX0" fmla="*/ 0 w 5476875"/>
              <a:gd name="connsiteY0" fmla="*/ 0 h 6858000"/>
              <a:gd name="connsiteX1" fmla="*/ 5476875 w 5476875"/>
              <a:gd name="connsiteY1" fmla="*/ 0 h 6858000"/>
              <a:gd name="connsiteX2" fmla="*/ 5476875 w 5476875"/>
              <a:gd name="connsiteY2" fmla="*/ 6858000 h 6858000"/>
              <a:gd name="connsiteX3" fmla="*/ 0 w 5476875"/>
              <a:gd name="connsiteY3" fmla="*/ 6858000 h 6858000"/>
              <a:gd name="connsiteX4" fmla="*/ 0 w 5476875"/>
              <a:gd name="connsiteY4" fmla="*/ 0 h 6858000"/>
              <a:gd name="connsiteX0" fmla="*/ 0 w 5476875"/>
              <a:gd name="connsiteY0" fmla="*/ 0 h 6858000"/>
              <a:gd name="connsiteX1" fmla="*/ 2520315 w 5476875"/>
              <a:gd name="connsiteY1" fmla="*/ 0 h 6858000"/>
              <a:gd name="connsiteX2" fmla="*/ 5476875 w 5476875"/>
              <a:gd name="connsiteY2" fmla="*/ 6858000 h 6858000"/>
              <a:gd name="connsiteX3" fmla="*/ 0 w 5476875"/>
              <a:gd name="connsiteY3" fmla="*/ 6858000 h 6858000"/>
              <a:gd name="connsiteX4" fmla="*/ 0 w 5476875"/>
              <a:gd name="connsiteY4" fmla="*/ 0 h 6858000"/>
              <a:gd name="connsiteX0" fmla="*/ 5080 w 5481955"/>
              <a:gd name="connsiteY0" fmla="*/ 0 h 6858000"/>
              <a:gd name="connsiteX1" fmla="*/ 2525395 w 5481955"/>
              <a:gd name="connsiteY1" fmla="*/ 0 h 6858000"/>
              <a:gd name="connsiteX2" fmla="*/ 5481955 w 5481955"/>
              <a:gd name="connsiteY2" fmla="*/ 6858000 h 6858000"/>
              <a:gd name="connsiteX3" fmla="*/ 5080 w 5481955"/>
              <a:gd name="connsiteY3" fmla="*/ 6858000 h 6858000"/>
              <a:gd name="connsiteX4" fmla="*/ 0 w 5481955"/>
              <a:gd name="connsiteY4" fmla="*/ 4805680 h 6858000"/>
              <a:gd name="connsiteX5" fmla="*/ 5080 w 5481955"/>
              <a:gd name="connsiteY5" fmla="*/ 0 h 685800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75996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759960 h 6863080"/>
              <a:gd name="connsiteX5" fmla="*/ 5080 w 5481955"/>
              <a:gd name="connsiteY5" fmla="*/ 0 h 686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81955" h="6863080">
                <a:moveTo>
                  <a:pt x="5080" y="0"/>
                </a:moveTo>
                <a:lnTo>
                  <a:pt x="2525395" y="0"/>
                </a:lnTo>
                <a:lnTo>
                  <a:pt x="5481955" y="6858000"/>
                </a:lnTo>
                <a:lnTo>
                  <a:pt x="899160" y="6863080"/>
                </a:lnTo>
                <a:cubicBezTo>
                  <a:pt x="506307" y="5933440"/>
                  <a:pt x="413173" y="5720080"/>
                  <a:pt x="0" y="4759960"/>
                </a:cubicBezTo>
                <a:cubicBezTo>
                  <a:pt x="1693" y="3158067"/>
                  <a:pt x="3387" y="1601893"/>
                  <a:pt x="5080" y="0"/>
                </a:cubicBezTo>
                <a:close/>
              </a:path>
            </a:pathLst>
          </a:custGeom>
        </p:spPr>
        <p:txBody>
          <a:bodyPr lIns="274320" tIns="91440" bIns="9144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4569D00-2037-2A8D-943B-22FAC1C0B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5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5967A9D-0B53-4F3F-0872-495C23A33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43B0E9A-A777-8745-6A36-0A79CB5E036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453725" y="3660774"/>
            <a:ext cx="5907176" cy="2536826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7780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DFD55-3C28-40EF-9E31-A92D2E401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6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9" r:id="rId3"/>
    <p:sldLayoutId id="2147483670" r:id="rId4"/>
    <p:sldLayoutId id="2147483651" r:id="rId5"/>
    <p:sldLayoutId id="2147483671" r:id="rId6"/>
    <p:sldLayoutId id="2147483672" r:id="rId7"/>
    <p:sldLayoutId id="2147483673" r:id="rId8"/>
    <p:sldLayoutId id="2147483664" r:id="rId9"/>
    <p:sldLayoutId id="2147483674" r:id="rId10"/>
    <p:sldLayoutId id="2147483653" r:id="rId11"/>
    <p:sldLayoutId id="2147483667" r:id="rId12"/>
    <p:sldLayoutId id="2147483665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75451-6A4B-484B-9ED1-353CCE25B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8160" y="4222045"/>
            <a:ext cx="5323840" cy="1365956"/>
          </a:xfrm>
        </p:spPr>
        <p:txBody>
          <a:bodyPr anchor="ctr"/>
          <a:lstStyle/>
          <a:p>
            <a:r>
              <a:rPr lang="en-US" sz="60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Media Watch</a:t>
            </a:r>
            <a:r>
              <a:rPr lang="en-US" sz="2000" dirty="0">
                <a:latin typeface="Abadi" panose="020B0604020104020204" pitchFamily="34" charset="0"/>
              </a:rPr>
              <a:t>	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08C3D1-EC81-5B70-6D6D-ADA442D005CA}"/>
              </a:ext>
            </a:extLst>
          </p:cNvPr>
          <p:cNvSpPr txBox="1"/>
          <p:nvPr/>
        </p:nvSpPr>
        <p:spPr>
          <a:xfrm>
            <a:off x="6868160" y="5599850"/>
            <a:ext cx="56043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Misbah Rashid</a:t>
            </a:r>
          </a:p>
          <a:p>
            <a:r>
              <a:rPr lang="en-US" sz="2800" i="1" dirty="0"/>
              <a:t>National Muavina Sadr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FE3F57-B32D-52A1-9C31-95459D2288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5634" y="5300891"/>
            <a:ext cx="1236056" cy="1162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05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FF2E6-006D-6323-C498-0D8AEDF1F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BF5A1E-39AE-E0DB-B63D-920C3231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007A7D2-986B-D376-6D40-06DAC8AAF37F}"/>
              </a:ext>
            </a:extLst>
          </p:cNvPr>
          <p:cNvSpPr txBox="1">
            <a:spLocks/>
          </p:cNvSpPr>
          <p:nvPr/>
        </p:nvSpPr>
        <p:spPr>
          <a:xfrm>
            <a:off x="1862667" y="474133"/>
            <a:ext cx="6584103" cy="9595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/>
              <a:t>Writing tips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C1AB99B-C5C2-FF1C-88B1-E2AA31A58DB1}"/>
              </a:ext>
            </a:extLst>
          </p:cNvPr>
          <p:cNvSpPr txBox="1">
            <a:spLocks/>
          </p:cNvSpPr>
          <p:nvPr/>
        </p:nvSpPr>
        <p:spPr>
          <a:xfrm>
            <a:off x="1862667" y="1569155"/>
            <a:ext cx="9821333" cy="4519129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/>
              <a:t>Do’s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Start with a hook (question, statistic, current event or story regarding your article)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Build logical flow - Introduce &gt; Explain &gt; Conclude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End with a call to reflection or action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Cite facts &amp; sources accurately – Check and check again!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/>
              <a:t>Don’ts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Avoid overloading with scripture or being too preachy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Attacking other religions/groups 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Submitting without proofreading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Ignoring platform guidelines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07429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57B95-92A4-32B5-606F-8E06425CCA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31822" y="589889"/>
            <a:ext cx="5014947" cy="575734"/>
          </a:xfrm>
        </p:spPr>
        <p:txBody>
          <a:bodyPr/>
          <a:lstStyle/>
          <a:p>
            <a:r>
              <a:rPr lang="en-US" sz="2800" dirty="0"/>
              <a:t>Social MEDIA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A52FED-8C20-14FE-425E-CF247C6A10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31822" y="1433689"/>
            <a:ext cx="8252178" cy="4654595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Social media platforms are a great way of spreading the message of Islam – specially with the youth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Lajna globally are using social media on a regular basis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Lajna USA is currently on Twitter &amp; Instagram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Encourage your members to use these sources to spread the message of Islam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Guidelines for Social Media use are posted on the Lajna website’s Media Watch webpage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FEF12E-5176-ED80-4C9A-475028472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081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F1EDE-5423-435C-B149-87AB1BC22B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2799" y="487495"/>
            <a:ext cx="7845779" cy="1574801"/>
          </a:xfrm>
        </p:spPr>
        <p:txBody>
          <a:bodyPr/>
          <a:lstStyle/>
          <a:p>
            <a:r>
              <a:rPr lang="en-US" dirty="0"/>
              <a:t>Jazakallah for your willingness to serve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64C29E-DF30-4DC6-AB95-2016F9A703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43111" y="3591652"/>
            <a:ext cx="4179570" cy="2408106"/>
          </a:xfrm>
        </p:spPr>
        <p:txBody>
          <a:bodyPr>
            <a:noAutofit/>
          </a:bodyPr>
          <a:lstStyle/>
          <a:p>
            <a:r>
              <a:rPr lang="en-US" sz="2200" i="1" dirty="0"/>
              <a:t>Misbah Rashid</a:t>
            </a:r>
          </a:p>
          <a:p>
            <a:r>
              <a:rPr lang="en-US" sz="2200" i="1" dirty="0"/>
              <a:t>mediawatch@lajnausa.net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27D99-645F-4FCF-9573-FDFE2A344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87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E2E6A-35EC-1B8E-0FD7-8C67870AC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0622" y="568961"/>
            <a:ext cx="8633178" cy="909883"/>
          </a:xfrm>
        </p:spPr>
        <p:txBody>
          <a:bodyPr/>
          <a:lstStyle/>
          <a:p>
            <a:r>
              <a:rPr lang="en-US" dirty="0"/>
              <a:t>Inspiration to Action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F44A959-C2BB-9170-C99C-1A2EDB71B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4BDA973C-33C3-84CC-2169-83D885C79B8E}"/>
              </a:ext>
            </a:extLst>
          </p:cNvPr>
          <p:cNvSpPr txBox="1">
            <a:spLocks/>
          </p:cNvSpPr>
          <p:nvPr/>
        </p:nvSpPr>
        <p:spPr>
          <a:xfrm>
            <a:off x="2152105" y="1907822"/>
            <a:ext cx="8715021" cy="481365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“And let there always be among you a body of men who should invite to goodness, enjoin virtue and forbid evil, and it is they who shall prosper” (Qur’an 3:105)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“Convey from me, even if it is one verse.” The Holy Prophet (peace be upon him) Sahih al-Bukhari (3461)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Even if you are not confident about your writing but are inspired about an aspect of Islam, pray and </a:t>
            </a:r>
            <a:r>
              <a:rPr lang="en-US" sz="2000" dirty="0" err="1"/>
              <a:t>InshaAllah</a:t>
            </a:r>
            <a:r>
              <a:rPr lang="en-US" sz="2000" dirty="0"/>
              <a:t>, Allah will help you.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Suggested resources for Islamic facts: the Holy Quran, alislam.org, </a:t>
            </a:r>
            <a:r>
              <a:rPr lang="en-US" sz="2000" dirty="0" err="1"/>
              <a:t>Ahadith</a:t>
            </a:r>
            <a:r>
              <a:rPr lang="en-US" sz="2000" dirty="0"/>
              <a:t>, Review of Religions </a:t>
            </a:r>
          </a:p>
          <a:p>
            <a:pPr lvl="2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3458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8FDE6-08EF-C484-1353-02EA6FE58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0FE2B-B44A-EACB-D86C-A5B6607C2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442193"/>
            <a:ext cx="8636617" cy="768927"/>
          </a:xfrm>
        </p:spPr>
        <p:txBody>
          <a:bodyPr>
            <a:noAutofit/>
          </a:bodyPr>
          <a:lstStyle/>
          <a:p>
            <a:r>
              <a:rPr lang="en-US" dirty="0"/>
              <a:t>Goals of Media watch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EF691-E1D3-5E91-E98E-201372DDD7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7600" y="1620982"/>
            <a:ext cx="8636617" cy="4735367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US" sz="2000" dirty="0"/>
              <a:t>What?</a:t>
            </a:r>
          </a:p>
          <a:p>
            <a:pPr lvl="2"/>
            <a:r>
              <a:rPr lang="en-US" sz="2000" dirty="0"/>
              <a:t>Sharing about Islam, the Holy Quran &amp; the Holy Prophet (peace be upon him)</a:t>
            </a:r>
          </a:p>
          <a:p>
            <a:pPr lvl="2"/>
            <a:r>
              <a:rPr lang="en-US" sz="2000" dirty="0"/>
              <a:t>Correct misunderstandings and build bridges</a:t>
            </a:r>
          </a:p>
          <a:p>
            <a:pPr lvl="2"/>
            <a:r>
              <a:rPr lang="en-US" sz="2000" dirty="0"/>
              <a:t>Why Islamic teachings are timeless and resolve societal problems</a:t>
            </a:r>
          </a:p>
          <a:p>
            <a:pPr lvl="2"/>
            <a:r>
              <a:rPr lang="en-US" sz="2000" dirty="0"/>
              <a:t>Spreading truth about the Islamic perspective on women in society </a:t>
            </a:r>
          </a:p>
          <a:p>
            <a:pPr marL="0" lvl="1" indent="0">
              <a:buNone/>
            </a:pPr>
            <a:r>
              <a:rPr lang="en-US" sz="2000" dirty="0"/>
              <a:t>How? </a:t>
            </a:r>
          </a:p>
          <a:p>
            <a:pPr lvl="2"/>
            <a:r>
              <a:rPr lang="en-US" sz="2000" dirty="0"/>
              <a:t>Submitting articles for Newspapers, Editorials, Articles, Blogs</a:t>
            </a:r>
          </a:p>
          <a:p>
            <a:pPr lvl="2"/>
            <a:r>
              <a:rPr lang="en-US" sz="2000" dirty="0"/>
              <a:t>Sharing official Lajna USA Social Media – Instagram &amp; X posts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CBF7D074-FCD7-5997-1D36-D324A9020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82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CB1A2-CE0E-B8CD-18D8-A5FD6EE5E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BFEDD-A1C4-27AF-1246-CC77E9E85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5205" y="568962"/>
            <a:ext cx="8848595" cy="821427"/>
          </a:xfrm>
        </p:spPr>
        <p:txBody>
          <a:bodyPr>
            <a:normAutofit/>
          </a:bodyPr>
          <a:lstStyle/>
          <a:p>
            <a:r>
              <a:rPr lang="en-US" dirty="0"/>
              <a:t>LOCAL MUAVINA SADR MEDIA WATCH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F804251-F79D-B523-4AA3-6E9828C57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2459B5-3186-F6F4-E266-76564151F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05205" y="1716066"/>
            <a:ext cx="8855698" cy="489922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0" dirty="0">
                <a:latin typeface="+mn-lt"/>
              </a:rPr>
              <a:t>Responsibilities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b="0" dirty="0">
                <a:latin typeface="+mn-lt"/>
              </a:rPr>
              <a:t>Identify members with the capability to write and encourage them. If your majalis is large enough, create a team</a:t>
            </a:r>
          </a:p>
          <a:p>
            <a:pPr marL="800100" lvl="1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b="0" dirty="0"/>
              <a:t>Younger Lajna members, those in college majoring in English, Journalism should specially be recruited</a:t>
            </a:r>
          </a:p>
          <a:p>
            <a:pPr marL="800100" lvl="1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b="0" dirty="0"/>
              <a:t>Some Nasirat have also gotten published in their local papers, so please encourage them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b="0" dirty="0">
                <a:latin typeface="+mn-lt"/>
              </a:rPr>
              <a:t>Convey to writers the importance of fact checking, sourcing their content and not plagiarizing </a:t>
            </a:r>
          </a:p>
          <a:p>
            <a:pPr marL="800100" lvl="1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b="0" dirty="0"/>
              <a:t>Articles should be checked for this at the local level before submission to National </a:t>
            </a:r>
            <a:r>
              <a:rPr lang="en-US" b="0" dirty="0" err="1"/>
              <a:t>Muavina</a:t>
            </a:r>
            <a:r>
              <a:rPr lang="en-US" b="0" dirty="0"/>
              <a:t> Sadr Media Watch</a:t>
            </a:r>
          </a:p>
        </p:txBody>
      </p:sp>
    </p:spTree>
    <p:extLst>
      <p:ext uri="{BB962C8B-B14F-4D97-AF65-F5344CB8AC3E}">
        <p14:creationId xmlns:p14="http://schemas.microsoft.com/office/powerpoint/2010/main" val="3252110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673E3-78B9-3844-A511-2FF390655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753BCF5-F5DF-F325-6ED9-D71C8D097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50F2650-FD26-552F-E631-6D1AFB225DC2}"/>
              </a:ext>
            </a:extLst>
          </p:cNvPr>
          <p:cNvSpPr txBox="1">
            <a:spLocks/>
          </p:cNvSpPr>
          <p:nvPr/>
        </p:nvSpPr>
        <p:spPr>
          <a:xfrm>
            <a:off x="2551289" y="361246"/>
            <a:ext cx="7405761" cy="10667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LOCAL MUAVINA SADR MEDIA WATCH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045C076-DE5A-34E1-F03C-F9F935AA442F}"/>
              </a:ext>
            </a:extLst>
          </p:cNvPr>
          <p:cNvSpPr txBox="1">
            <a:spLocks/>
          </p:cNvSpPr>
          <p:nvPr/>
        </p:nvSpPr>
        <p:spPr>
          <a:xfrm>
            <a:off x="2551289" y="1741118"/>
            <a:ext cx="9492817" cy="498035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b="0" dirty="0">
                <a:latin typeface="+mn-lt"/>
              </a:rPr>
              <a:t>Responsibilities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b="0" dirty="0">
                <a:latin typeface="+mn-lt"/>
              </a:rPr>
              <a:t>The Local </a:t>
            </a:r>
            <a:r>
              <a:rPr lang="en-US" sz="2000" b="0" dirty="0" err="1">
                <a:latin typeface="+mn-lt"/>
              </a:rPr>
              <a:t>Muavina</a:t>
            </a:r>
            <a:r>
              <a:rPr lang="en-US" sz="2000" b="0" dirty="0">
                <a:latin typeface="+mn-lt"/>
              </a:rPr>
              <a:t> Sadr Media Watch should identify local online and print news outlets: </a:t>
            </a:r>
            <a:r>
              <a:rPr lang="en-US" sz="2000" dirty="0"/>
              <a:t>Research the</a:t>
            </a:r>
            <a:r>
              <a:rPr lang="en-US" sz="2000" b="0" dirty="0">
                <a:latin typeface="+mn-lt"/>
              </a:rPr>
              <a:t> requirements for submitting articles 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b="0" dirty="0">
                <a:latin typeface="+mn-lt"/>
              </a:rPr>
              <a:t>Encourage writing letters/op-eds on contemporary issues regularly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b="0" dirty="0">
                <a:latin typeface="+mn-lt"/>
              </a:rPr>
              <a:t>The National Program has a calendar that </a:t>
            </a:r>
            <a:r>
              <a:rPr lang="en-US" sz="2000" dirty="0"/>
              <a:t>suggests </a:t>
            </a:r>
            <a:r>
              <a:rPr lang="en-US" sz="2000" b="0" dirty="0">
                <a:latin typeface="+mn-lt"/>
              </a:rPr>
              <a:t>relevant topics - </a:t>
            </a:r>
            <a:r>
              <a:rPr lang="en-US" sz="2000" dirty="0"/>
              <a:t>By no means are you limited to only those topics</a:t>
            </a:r>
            <a:endParaRPr lang="en-US" sz="2000" b="0" dirty="0">
              <a:latin typeface="+mn-lt"/>
            </a:endParaRP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b="0" dirty="0">
                <a:latin typeface="+mn-lt"/>
              </a:rPr>
              <a:t>Communicate clearly that all articles written need to be pre-approved by the National Muavina Sadr Media Watch prior to publication 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b="0" dirty="0">
                <a:latin typeface="+mn-lt"/>
              </a:rPr>
              <a:t>Please email articles to mediawatch@lajnausa.net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222763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4B0ADB-527F-A58C-9372-D8502ED6F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429CDC3-55DB-AA55-3DBB-6D3F4A9C3FAD}"/>
              </a:ext>
            </a:extLst>
          </p:cNvPr>
          <p:cNvSpPr txBox="1">
            <a:spLocks/>
          </p:cNvSpPr>
          <p:nvPr/>
        </p:nvSpPr>
        <p:spPr>
          <a:xfrm>
            <a:off x="1512712" y="1501422"/>
            <a:ext cx="10408356" cy="522005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/>
              <a:t>Islamic perspective on social / racial / gender equity, interfaith harmony, charity, science environment, poverty, mental health</a:t>
            </a:r>
          </a:p>
          <a:p>
            <a:pPr marL="395478"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Combat misinformation and stereotypes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/>
              <a:t>Ramadan, Hajj, Hijab, prayer, pillars of Islam – explain simply &amp; clearly</a:t>
            </a:r>
          </a:p>
          <a:p>
            <a:pPr marL="395478"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Highlight their relevance and positive effects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/>
              <a:t>Personal stories of faith, struggle, and purpose</a:t>
            </a:r>
          </a:p>
          <a:p>
            <a:pPr marL="395478"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Share your Muslim voice and lived experience and how Islam helps you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/>
              <a:t>Present the beauty and rationality of Islam to what’s happening around you</a:t>
            </a:r>
          </a:p>
          <a:p>
            <a:pPr marL="395478"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Reflections on Quranic verses or </a:t>
            </a:r>
            <a:r>
              <a:rPr lang="en-US" sz="2000" dirty="0" err="1"/>
              <a:t>Ahadith</a:t>
            </a:r>
            <a:r>
              <a:rPr lang="en-US" sz="2000" dirty="0"/>
              <a:t> to holidays, current events (Earth Day, Mothers Day, Easter, Black History / Women's History etc.)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46ED7CE-3952-8C4B-639F-E8A0998F4D63}"/>
              </a:ext>
            </a:extLst>
          </p:cNvPr>
          <p:cNvSpPr txBox="1">
            <a:spLocks/>
          </p:cNvSpPr>
          <p:nvPr/>
        </p:nvSpPr>
        <p:spPr>
          <a:xfrm>
            <a:off x="1512712" y="361246"/>
            <a:ext cx="8444338" cy="8425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What to Write About?</a:t>
            </a:r>
          </a:p>
        </p:txBody>
      </p:sp>
    </p:spTree>
    <p:extLst>
      <p:ext uri="{BB962C8B-B14F-4D97-AF65-F5344CB8AC3E}">
        <p14:creationId xmlns:p14="http://schemas.microsoft.com/office/powerpoint/2010/main" val="1658164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E176E-B23E-4698-C684-8C919B34F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6D4332-039D-4DB4-FF1D-3ABA8360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5C56372A-383A-77DF-B89E-915873041F41}"/>
              </a:ext>
            </a:extLst>
          </p:cNvPr>
          <p:cNvSpPr txBox="1">
            <a:spLocks/>
          </p:cNvSpPr>
          <p:nvPr/>
        </p:nvSpPr>
        <p:spPr>
          <a:xfrm>
            <a:off x="1512712" y="1501422"/>
            <a:ext cx="10408356" cy="522005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/>
              <a:t>Respond to Negative Media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Track / Search for negative portrayals or misconceptions about Islam in newspapers, TV, radio, blogs, and social media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Respond thoughtfully by submitting letters to the editor or op-eds to correct misinformation and provide Islamic perspectives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If TV or podcast, contact us for guidance and permission – authority lies with Sadr Sahiba on the go ahead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Build positive working relationships with local female journalists and editors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Proactively share stories, events, and examples that highlight the beauty, practicality and contributions of Islam and Muslims to society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DF07927-C6C5-78FE-4EF1-6D230C2509DE}"/>
              </a:ext>
            </a:extLst>
          </p:cNvPr>
          <p:cNvSpPr txBox="1">
            <a:spLocks/>
          </p:cNvSpPr>
          <p:nvPr/>
        </p:nvSpPr>
        <p:spPr>
          <a:xfrm>
            <a:off x="1512712" y="361246"/>
            <a:ext cx="8444338" cy="8425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What to Write About?</a:t>
            </a:r>
          </a:p>
        </p:txBody>
      </p:sp>
    </p:spTree>
    <p:extLst>
      <p:ext uri="{BB962C8B-B14F-4D97-AF65-F5344CB8AC3E}">
        <p14:creationId xmlns:p14="http://schemas.microsoft.com/office/powerpoint/2010/main" val="103646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 Placeholder 67">
            <a:extLst>
              <a:ext uri="{FF2B5EF4-FFF2-40B4-BE49-F238E27FC236}">
                <a16:creationId xmlns:a16="http://schemas.microsoft.com/office/drawing/2014/main" id="{AA0ACADD-CC4E-851C-DA07-C22DB97FA23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0373350" y="6356349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AE3168A-D377-4DEC-053D-E249B26E426D}"/>
              </a:ext>
            </a:extLst>
          </p:cNvPr>
          <p:cNvSpPr txBox="1">
            <a:spLocks/>
          </p:cNvSpPr>
          <p:nvPr/>
        </p:nvSpPr>
        <p:spPr>
          <a:xfrm>
            <a:off x="1284858" y="1738489"/>
            <a:ext cx="9088491" cy="469882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Suggested Publications </a:t>
            </a:r>
          </a:p>
          <a:p>
            <a:pPr marL="0" indent="0">
              <a:buNone/>
            </a:pPr>
            <a:endParaRPr lang="en-US" sz="1400" dirty="0"/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u="sng" dirty="0"/>
              <a:t>Newspapers / Magazines:</a:t>
            </a:r>
            <a:r>
              <a:rPr lang="en-US" sz="2000" dirty="0"/>
              <a:t> NY Times, LA times, Washington Post, USA Today, Wall Street Journal, The Atlantic, Aeon, Local Newspapers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u="sng" dirty="0"/>
              <a:t>Faith &amp; Ethics</a:t>
            </a:r>
            <a:r>
              <a:rPr lang="en-US" sz="2000" dirty="0"/>
              <a:t>: Religion News Service, Sojourners, Beliefnet, Commonweal, Spirituality &amp; Health, Waging Nonviolence, Interfaith America Magazine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u="sng" dirty="0"/>
              <a:t>Mainstream Blogs: </a:t>
            </a:r>
            <a:r>
              <a:rPr lang="en-US" sz="2000" dirty="0"/>
              <a:t>Huff Post, Slate, Salon, Medium, Substack 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u="sng" dirty="0"/>
              <a:t>Students</a:t>
            </a:r>
            <a:r>
              <a:rPr lang="en-US" sz="2000" dirty="0"/>
              <a:t>: Submit to your school / university newspapers, blogs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By no means are you limited to just these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US" sz="2000" b="1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05D16B8D-4CE2-661A-DD93-78108615D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859" y="872854"/>
            <a:ext cx="7288282" cy="538258"/>
          </a:xfrm>
        </p:spPr>
        <p:txBody>
          <a:bodyPr>
            <a:normAutofit/>
          </a:bodyPr>
          <a:lstStyle/>
          <a:p>
            <a:r>
              <a:rPr lang="en-US" dirty="0"/>
              <a:t>Choosing the Right Platform</a:t>
            </a:r>
          </a:p>
        </p:txBody>
      </p:sp>
    </p:spTree>
    <p:extLst>
      <p:ext uri="{BB962C8B-B14F-4D97-AF65-F5344CB8AC3E}">
        <p14:creationId xmlns:p14="http://schemas.microsoft.com/office/powerpoint/2010/main" val="636929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DFEEA-74FE-3600-3976-08265ADFC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25E96D3B-F6C9-599A-DB15-F3A218122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FBC280-BB8D-87BF-40DD-18715BC791F0}"/>
              </a:ext>
            </a:extLst>
          </p:cNvPr>
          <p:cNvSpPr txBox="1"/>
          <p:nvPr/>
        </p:nvSpPr>
        <p:spPr>
          <a:xfrm>
            <a:off x="1354667" y="1684101"/>
            <a:ext cx="8636000" cy="43491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Each platform has its own rules for 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Word count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Tone and style </a:t>
            </a:r>
          </a:p>
          <a:p>
            <a:pPr marL="742950" lvl="1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Journalistic vs Personal Reflection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Audience focus </a:t>
            </a:r>
          </a:p>
          <a:p>
            <a:pPr marL="742950" lvl="1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General public, Women, People of faith, Academics, Muslims</a:t>
            </a:r>
          </a:p>
          <a:p>
            <a:pPr marL="285750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Where and how to submit </a:t>
            </a:r>
          </a:p>
          <a:p>
            <a:pPr marL="742950" lvl="1" indent="-28575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Online form, Email, Submittable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Tip: Search site for “Write for Us”, “Submission Guidelines”, or “Opinion”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AEEA606-F5C3-5D67-5700-4F23B2FF4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3067" y="417689"/>
            <a:ext cx="7320074" cy="812800"/>
          </a:xfrm>
        </p:spPr>
        <p:txBody>
          <a:bodyPr>
            <a:normAutofit/>
          </a:bodyPr>
          <a:lstStyle/>
          <a:p>
            <a:r>
              <a:rPr lang="en-US" dirty="0"/>
              <a:t>Submission guidelines</a:t>
            </a:r>
          </a:p>
        </p:txBody>
      </p:sp>
    </p:spTree>
    <p:extLst>
      <p:ext uri="{BB962C8B-B14F-4D97-AF65-F5344CB8AC3E}">
        <p14:creationId xmlns:p14="http://schemas.microsoft.com/office/powerpoint/2010/main" val="148272401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ustom" id="{F85C13B5-8B75-4CB8-BA5E-9CAC0747196D}" vid="{617487EE-AB70-4C55-8A81-E6744CC4A2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9168DCE-134F-4610-A6AA-88CEBE8D71D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5EDE3176-A15D-46A3-BDDB-64A0D73632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ABF691C-888B-4061-8A6F-D5CE84A0254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{C2620C63-3435-4ED8-8C45-A406CF7A6E4B}tf67328976_win32</Template>
  <TotalTime>2032</TotalTime>
  <Words>1210</Words>
  <Application>Microsoft Office PowerPoint</Application>
  <PresentationFormat>Widescreen</PresentationFormat>
  <Paragraphs>128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Abadi</vt:lpstr>
      <vt:lpstr>Arial</vt:lpstr>
      <vt:lpstr>Calibri</vt:lpstr>
      <vt:lpstr>Tenorite</vt:lpstr>
      <vt:lpstr>Wingdings</vt:lpstr>
      <vt:lpstr>Custom</vt:lpstr>
      <vt:lpstr>Media Watch </vt:lpstr>
      <vt:lpstr>Inspiration to Action</vt:lpstr>
      <vt:lpstr>Goals of Media watch</vt:lpstr>
      <vt:lpstr>LOCAL MUAVINA SADR MEDIA WATCH</vt:lpstr>
      <vt:lpstr>PowerPoint Presentation</vt:lpstr>
      <vt:lpstr>PowerPoint Presentation</vt:lpstr>
      <vt:lpstr>PowerPoint Presentation</vt:lpstr>
      <vt:lpstr>Choosing the Right Platform</vt:lpstr>
      <vt:lpstr>Submission guidelines</vt:lpstr>
      <vt:lpstr>PowerPoint Presentation</vt:lpstr>
      <vt:lpstr>Social MEDIA</vt:lpstr>
      <vt:lpstr>Jazakallah for your willingness to serve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Rashid, Misbah</dc:creator>
  <cp:lastModifiedBy>Dhiya Bakr</cp:lastModifiedBy>
  <cp:revision>18</cp:revision>
  <dcterms:created xsi:type="dcterms:W3CDTF">2025-05-14T03:44:59Z</dcterms:created>
  <dcterms:modified xsi:type="dcterms:W3CDTF">2025-06-25T14:45:55Z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