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74" r:id="rId4"/>
    <p:sldId id="275" r:id="rId5"/>
    <p:sldId id="277" r:id="rId6"/>
    <p:sldId id="270" r:id="rId7"/>
    <p:sldId id="263" r:id="rId8"/>
    <p:sldId id="258" r:id="rId9"/>
    <p:sldId id="262" r:id="rId10"/>
    <p:sldId id="278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CB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BB899-BD1E-4D4B-A3CB-F10D21658D66}" v="221" dt="2025-10-16T00:08:05.00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00" autoAdjust="0"/>
  </p:normalViewPr>
  <p:slideViewPr>
    <p:cSldViewPr>
      <p:cViewPr varScale="1">
        <p:scale>
          <a:sx n="51" d="100"/>
          <a:sy n="51" d="100"/>
        </p:scale>
        <p:origin x="1256" y="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10/23/2025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10/23/2025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9467-obesity-in-children" TargetMode="External"/><Relationship Id="rId2" Type="http://schemas.openxmlformats.org/officeDocument/2006/relationships/hyperlink" Target="https://healthychildren.org/English/health-issues/conditions/obesity/Pages/childhood-obesity-a-complex-disease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les.alislam.cloud/pdf/Steps-to-Exercis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6609FE8B-E548-9D1C-A2E9-90356070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13" y="152400"/>
            <a:ext cx="2302832" cy="237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CDB13-3B1F-6D97-A310-A288AAE1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588" y="854901"/>
            <a:ext cx="4762500" cy="476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1BBA49-BC67-1546-C9DD-58AD07BCDD22}"/>
              </a:ext>
            </a:extLst>
          </p:cNvPr>
          <p:cNvSpPr/>
          <p:nvPr/>
        </p:nvSpPr>
        <p:spPr>
          <a:xfrm>
            <a:off x="2284412" y="1905506"/>
            <a:ext cx="100263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4"/>
                </a:solidFill>
              </a:rPr>
              <a:t>Childhood</a:t>
            </a:r>
          </a:p>
          <a:p>
            <a:pPr algn="ctr"/>
            <a:r>
              <a:rPr lang="en-US" sz="9600" b="1" dirty="0">
                <a:ln/>
                <a:solidFill>
                  <a:schemeClr val="accent4"/>
                </a:solidFill>
              </a:rPr>
              <a:t> Obesity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BAEA1-4A32-96C2-D7AC-1F0F279FC4C9}"/>
              </a:ext>
            </a:extLst>
          </p:cNvPr>
          <p:cNvSpPr/>
          <p:nvPr/>
        </p:nvSpPr>
        <p:spPr>
          <a:xfrm>
            <a:off x="4189412" y="609600"/>
            <a:ext cx="3409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Resources: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2A9A6-B838-70D6-790B-C7BD553F0C3F}"/>
              </a:ext>
            </a:extLst>
          </p:cNvPr>
          <p:cNvSpPr txBox="1"/>
          <p:nvPr/>
        </p:nvSpPr>
        <p:spPr>
          <a:xfrm>
            <a:off x="531812" y="2274838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The Holy Qur’an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Childhood Obesity: A Complex Disease - HealthyChildren.org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Childhood Obesity: Causes &amp; Problems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Steps to exercise -V3.indd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1012" y="228600"/>
            <a:ext cx="9144000" cy="1144556"/>
          </a:xfrm>
        </p:spPr>
        <p:txBody>
          <a:bodyPr>
            <a:normAutofit/>
          </a:bodyPr>
          <a:lstStyle/>
          <a:p>
            <a:r>
              <a:rPr lang="en-US" sz="6000" b="1" dirty="0"/>
              <a:t>What is </a:t>
            </a:r>
            <a:r>
              <a:rPr lang="en-US" sz="6000" b="1" i="1" dirty="0"/>
              <a:t>Childhood Obesity</a:t>
            </a:r>
            <a:r>
              <a:rPr lang="en-US" sz="6000" b="1" dirty="0"/>
              <a:t>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133600"/>
            <a:ext cx="11582400" cy="42672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One of the most common chronic (long-term ) health conditions that affect children</a:t>
            </a:r>
          </a:p>
          <a:p>
            <a:pPr>
              <a:lnSpc>
                <a:spcPct val="160000"/>
              </a:lnSpc>
            </a:pPr>
            <a:r>
              <a:rPr lang="en-US" dirty="0"/>
              <a:t>Involves children who are above a healthy weight for their age and height</a:t>
            </a:r>
          </a:p>
          <a:p>
            <a:pPr>
              <a:lnSpc>
                <a:spcPct val="160000"/>
              </a:lnSpc>
            </a:pPr>
            <a:r>
              <a:rPr lang="en-US" dirty="0"/>
              <a:t>Approximately 1 in 5 U.S. children and adolescents have obesity</a:t>
            </a:r>
          </a:p>
          <a:p>
            <a:pPr>
              <a:lnSpc>
                <a:spcPct val="160000"/>
              </a:lnSpc>
            </a:pPr>
            <a:r>
              <a:rPr lang="en-US" dirty="0"/>
              <a:t>According to studies conducted by the U.S. Centers for Disease Control and Prevention (CDC) from 2017 to 2020, obesity affected about 19.7% of children and adolescents ages 2 to 19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That’s about 14.7 million children and adolescents in the US!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21921"/>
            <a:ext cx="11125200" cy="1144556"/>
          </a:xfrm>
        </p:spPr>
        <p:txBody>
          <a:bodyPr>
            <a:noAutofit/>
          </a:bodyPr>
          <a:lstStyle/>
          <a:p>
            <a:r>
              <a:rPr lang="en-US" sz="4000" b="1" dirty="0"/>
              <a:t>Who is at Risk for Developing Childhood Obesity?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DD588-9877-D85B-A7EC-48BA89932117}"/>
              </a:ext>
            </a:extLst>
          </p:cNvPr>
          <p:cNvSpPr txBox="1"/>
          <p:nvPr/>
        </p:nvSpPr>
        <p:spPr>
          <a:xfrm>
            <a:off x="417512" y="1524000"/>
            <a:ext cx="113538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Children who </a:t>
            </a:r>
            <a:r>
              <a:rPr lang="en-US" sz="2800" i="1" dirty="0" err="1"/>
              <a:t>regularily</a:t>
            </a:r>
            <a:r>
              <a:rPr lang="en-US" sz="2800" dirty="0"/>
              <a:t> eat foods that are high in sugar and fats (sodas, juices, candy, fast foods…)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Children who do not do enough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physical activity (60 minutes per day)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Genetic predisposition (</a:t>
            </a:r>
            <a:r>
              <a:rPr lang="en-US" sz="2800" i="1" dirty="0"/>
              <a:t>obesity runs in the family</a:t>
            </a:r>
            <a:r>
              <a:rPr lang="en-US" sz="2800" dirty="0"/>
              <a:t>) – but don’t worry: </a:t>
            </a:r>
            <a:r>
              <a:rPr lang="en-US" sz="2800" b="1" dirty="0"/>
              <a:t>Healthy Habits </a:t>
            </a:r>
            <a:r>
              <a:rPr lang="en-US" sz="2800" dirty="0"/>
              <a:t>can help counter this!</a:t>
            </a:r>
          </a:p>
        </p:txBody>
      </p:sp>
      <p:pic>
        <p:nvPicPr>
          <p:cNvPr id="11" name="Picture 10" descr="A large pile of food&#10;&#10;AI-generated content may be incorrect.">
            <a:extLst>
              <a:ext uri="{FF2B5EF4-FFF2-40B4-BE49-F238E27FC236}">
                <a16:creationId xmlns:a16="http://schemas.microsoft.com/office/drawing/2014/main" id="{80D4E601-E33B-F3CA-2320-DD51B9DF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75" y="2362200"/>
            <a:ext cx="5276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544256"/>
            <a:ext cx="11201400" cy="1144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/>
              <a:t>Health Problems that come with      		     Childhood Obesity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387EC-85EA-B93B-AA7C-812C02D2A1A6}"/>
              </a:ext>
            </a:extLst>
          </p:cNvPr>
          <p:cNvSpPr txBox="1"/>
          <p:nvPr/>
        </p:nvSpPr>
        <p:spPr>
          <a:xfrm>
            <a:off x="912812" y="2514600"/>
            <a:ext cx="10210800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hypertension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high cholesterol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heart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type 2 diabetes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respiratory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joint pain…</a:t>
            </a:r>
          </a:p>
        </p:txBody>
      </p:sp>
      <p:pic>
        <p:nvPicPr>
          <p:cNvPr id="8" name="Picture 7" descr="A group of cartoon characters&#10;&#10;AI-generated content may be incorrect.">
            <a:extLst>
              <a:ext uri="{FF2B5EF4-FFF2-40B4-BE49-F238E27FC236}">
                <a16:creationId xmlns:a16="http://schemas.microsoft.com/office/drawing/2014/main" id="{F3349115-717B-3B59-5722-6C788F56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37427" b="443"/>
          <a:stretch>
            <a:fillRect/>
          </a:stretch>
        </p:blipFill>
        <p:spPr>
          <a:xfrm>
            <a:off x="6018212" y="1981200"/>
            <a:ext cx="5562600" cy="48576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42F514-CF42-7C02-BAAA-5567DF105176}"/>
              </a:ext>
            </a:extLst>
          </p:cNvPr>
          <p:cNvSpPr/>
          <p:nvPr/>
        </p:nvSpPr>
        <p:spPr>
          <a:xfrm>
            <a:off x="836612" y="1858089"/>
            <a:ext cx="5008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Physical Health:</a:t>
            </a:r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3F2D0D-1E12-1D45-1779-A8B0998FE2F4}"/>
              </a:ext>
            </a:extLst>
          </p:cNvPr>
          <p:cNvSpPr txBox="1"/>
          <p:nvPr/>
        </p:nvSpPr>
        <p:spPr>
          <a:xfrm>
            <a:off x="0" y="3496452"/>
            <a:ext cx="105918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/>
              <a:t>      BUT there is no place for blame or guilt about body shape or size!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We are all unique and beautiful in our own ways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075C8-A8E9-7D0E-96A8-6CEDDB3A0872}"/>
              </a:ext>
            </a:extLst>
          </p:cNvPr>
          <p:cNvSpPr/>
          <p:nvPr/>
        </p:nvSpPr>
        <p:spPr>
          <a:xfrm>
            <a:off x="0" y="-24714"/>
            <a:ext cx="119036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/>
              <a:t>Health Problems that come with Childhood Obesity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D333E-6B6F-1EA5-5607-F02DFD92E1D6}"/>
              </a:ext>
            </a:extLst>
          </p:cNvPr>
          <p:cNvSpPr txBox="1"/>
          <p:nvPr/>
        </p:nvSpPr>
        <p:spPr>
          <a:xfrm>
            <a:off x="379412" y="1904048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4FF02B-AFDB-CA2B-53E6-467EB3179701}"/>
              </a:ext>
            </a:extLst>
          </p:cNvPr>
          <p:cNvSpPr/>
          <p:nvPr/>
        </p:nvSpPr>
        <p:spPr>
          <a:xfrm>
            <a:off x="684212" y="5854874"/>
            <a:ext cx="9369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3399"/>
                </a:solidFill>
                <a:effectLst/>
              </a:rPr>
              <a:t>Focus on body </a:t>
            </a:r>
            <a:r>
              <a:rPr lang="en-US" sz="3600" b="1" i="1" cap="none" spc="0" dirty="0">
                <a:ln/>
                <a:solidFill>
                  <a:srgbClr val="FF3399"/>
                </a:solidFill>
                <a:effectLst/>
              </a:rPr>
              <a:t>HEALTH</a:t>
            </a:r>
            <a:r>
              <a:rPr lang="en-US" sz="3600" b="1" cap="none" spc="0" dirty="0">
                <a:ln/>
                <a:solidFill>
                  <a:srgbClr val="FF3399"/>
                </a:solidFill>
                <a:effectLst/>
              </a:rPr>
              <a:t>, </a:t>
            </a:r>
            <a:r>
              <a:rPr lang="en-US" sz="3600" b="1" u="sng" cap="none" spc="0" dirty="0">
                <a:ln/>
                <a:solidFill>
                  <a:srgbClr val="FF3399"/>
                </a:solidFill>
                <a:effectLst/>
              </a:rPr>
              <a:t>not</a:t>
            </a:r>
            <a:r>
              <a:rPr lang="en-US" sz="3600" b="1" cap="none" spc="0" dirty="0">
                <a:ln/>
                <a:solidFill>
                  <a:srgbClr val="FF3399"/>
                </a:solidFill>
                <a:effectLst/>
              </a:rPr>
              <a:t> body appearance!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5DAEC-E192-CAC3-950A-963BC28743F8}"/>
              </a:ext>
            </a:extLst>
          </p:cNvPr>
          <p:cNvSpPr txBox="1"/>
          <p:nvPr/>
        </p:nvSpPr>
        <p:spPr>
          <a:xfrm>
            <a:off x="398501" y="2827378"/>
            <a:ext cx="888561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Potential low self- esteem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Depression</a:t>
            </a:r>
          </a:p>
        </p:txBody>
      </p:sp>
      <p:pic>
        <p:nvPicPr>
          <p:cNvPr id="17" name="Picture 16" descr="Cartoon a cartoon of a child jumping&#10;&#10;AI-generated content may be incorrect.">
            <a:extLst>
              <a:ext uri="{FF2B5EF4-FFF2-40B4-BE49-F238E27FC236}">
                <a16:creationId xmlns:a16="http://schemas.microsoft.com/office/drawing/2014/main" id="{172CFC4D-D23D-944B-E8B7-349A0AFE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88" y="3486468"/>
            <a:ext cx="4025303" cy="43433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CE5B1B-CEF0-1D3E-076B-00E31761597C}"/>
              </a:ext>
            </a:extLst>
          </p:cNvPr>
          <p:cNvSpPr/>
          <p:nvPr/>
        </p:nvSpPr>
        <p:spPr>
          <a:xfrm>
            <a:off x="196126" y="1868556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Emotional Health:</a:t>
            </a:r>
          </a:p>
        </p:txBody>
      </p:sp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7653D-895C-94A6-4EC3-583561E42F17}"/>
              </a:ext>
            </a:extLst>
          </p:cNvPr>
          <p:cNvSpPr txBox="1"/>
          <p:nvPr/>
        </p:nvSpPr>
        <p:spPr>
          <a:xfrm>
            <a:off x="493712" y="2239936"/>
            <a:ext cx="11201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We are blessed that Allah has gifted us bodies that function in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a healthy way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/>
              <a:t>So as a token of </a:t>
            </a:r>
            <a:r>
              <a:rPr lang="en-US" sz="2400" b="1" i="1" dirty="0"/>
              <a:t>Gratitude</a:t>
            </a:r>
            <a:r>
              <a:rPr lang="en-US" sz="2400" b="1" dirty="0"/>
              <a:t> to Allah, we should take care of our bodies!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b="1" dirty="0"/>
              <a:t>				Allah says in the Holy Qur’an: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“And Allah brought you forth from the wombs of your mothers while you knew nothing, and gave you ears and eyes and hearts, that you might be grateful.” (16:79)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E71DA-B68A-0E2D-F1D1-4F734C9DD9C6}"/>
              </a:ext>
            </a:extLst>
          </p:cNvPr>
          <p:cNvSpPr/>
          <p:nvPr/>
        </p:nvSpPr>
        <p:spPr>
          <a:xfrm>
            <a:off x="2055812" y="701218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1080F-91A2-02E7-82B4-F6D55EEF41B4}"/>
              </a:ext>
            </a:extLst>
          </p:cNvPr>
          <p:cNvSpPr/>
          <p:nvPr/>
        </p:nvSpPr>
        <p:spPr>
          <a:xfrm>
            <a:off x="1676170" y="64192"/>
            <a:ext cx="87602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Being Healthy As A Token Of </a:t>
            </a:r>
          </a:p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Thankfulness</a:t>
            </a:r>
          </a:p>
        </p:txBody>
      </p:sp>
      <p:pic>
        <p:nvPicPr>
          <p:cNvPr id="7" name="Picture 6" descr="A close-up of a book&#10;&#10;AI-generated content may be incorrect.">
            <a:extLst>
              <a:ext uri="{FF2B5EF4-FFF2-40B4-BE49-F238E27FC236}">
                <a16:creationId xmlns:a16="http://schemas.microsoft.com/office/drawing/2014/main" id="{7DCCA187-446D-B39F-FE87-4D5AC88B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2" y="5943600"/>
            <a:ext cx="990600" cy="1101517"/>
          </a:xfrm>
          <a:prstGeom prst="rect">
            <a:avLst/>
          </a:prstGeom>
        </p:spPr>
      </p:pic>
      <p:pic>
        <p:nvPicPr>
          <p:cNvPr id="9" name="Picture 8" descr="A cartoon of a child giving a thumbs up&#10;&#10;AI-generated content may be incorrect.">
            <a:extLst>
              <a:ext uri="{FF2B5EF4-FFF2-40B4-BE49-F238E27FC236}">
                <a16:creationId xmlns:a16="http://schemas.microsoft.com/office/drawing/2014/main" id="{22FBADD2-0667-E245-EE70-7B1CAC13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12" y="1252471"/>
            <a:ext cx="3422794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hild obesity&#10;&#10;AI-generated content may be incorrect.">
            <a:extLst>
              <a:ext uri="{FF2B5EF4-FFF2-40B4-BE49-F238E27FC236}">
                <a16:creationId xmlns:a16="http://schemas.microsoft.com/office/drawing/2014/main" id="{88B13C6F-F9AB-2201-8030-764DD806B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66213" cy="6858000"/>
          </a:xfrm>
          <a:prstGeom prst="rect">
            <a:avLst/>
          </a:prstGeom>
        </p:spPr>
      </p:pic>
      <p:pic>
        <p:nvPicPr>
          <p:cNvPr id="11" name="Picture 10" descr="A cartoon of a child in a blue robe&#10;&#10;AI-generated content may be incorrect.">
            <a:extLst>
              <a:ext uri="{FF2B5EF4-FFF2-40B4-BE49-F238E27FC236}">
                <a16:creationId xmlns:a16="http://schemas.microsoft.com/office/drawing/2014/main" id="{29E6278F-3625-8A3D-A56D-C672F5D53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612" y="3657600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old text on a black background&#10;&#10;AI-generated content may be incorrect.">
            <a:extLst>
              <a:ext uri="{FF2B5EF4-FFF2-40B4-BE49-F238E27FC236}">
                <a16:creationId xmlns:a16="http://schemas.microsoft.com/office/drawing/2014/main" id="{12D3A05B-3EDD-2627-C4EF-993F550F9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88" y="-176890"/>
            <a:ext cx="1258569" cy="1644212"/>
          </a:xfrm>
          <a:prstGeom prst="rect">
            <a:avLst/>
          </a:prstGeom>
        </p:spPr>
      </p:pic>
      <p:pic>
        <p:nvPicPr>
          <p:cNvPr id="21" name="Picture 20" descr="A cartoon of a person with a head scarf&#10;&#10;AI-generated content may be incorrect.">
            <a:extLst>
              <a:ext uri="{FF2B5EF4-FFF2-40B4-BE49-F238E27FC236}">
                <a16:creationId xmlns:a16="http://schemas.microsoft.com/office/drawing/2014/main" id="{C55D815D-3E6D-39B3-2B6F-C676BCA7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188" y="2743200"/>
            <a:ext cx="4762500" cy="4762500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8E2D0AE-04DA-63B9-4CA2-235A2081840B}"/>
              </a:ext>
            </a:extLst>
          </p:cNvPr>
          <p:cNvSpPr/>
          <p:nvPr/>
        </p:nvSpPr>
        <p:spPr>
          <a:xfrm>
            <a:off x="1754904" y="2192401"/>
            <a:ext cx="3962400" cy="227217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B9DD2-24C2-47A8-45BB-77EE277276B1}"/>
              </a:ext>
            </a:extLst>
          </p:cNvPr>
          <p:cNvSpPr txBox="1"/>
          <p:nvPr/>
        </p:nvSpPr>
        <p:spPr>
          <a:xfrm>
            <a:off x="2040654" y="2743200"/>
            <a:ext cx="3808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“But I like eating foods </a:t>
            </a:r>
          </a:p>
          <a:p>
            <a:r>
              <a:rPr lang="en-US" sz="2800" b="1" dirty="0"/>
              <a:t>that are considered     unhealthy.”</a:t>
            </a:r>
          </a:p>
          <a:p>
            <a:endParaRPr lang="en-US" sz="2800" dirty="0"/>
          </a:p>
        </p:txBody>
      </p:sp>
      <p:pic>
        <p:nvPicPr>
          <p:cNvPr id="24" name="Picture 23" descr="A person wearing a scarf and holding a pen&#10;&#10;AI-generated content may be incorrect.">
            <a:extLst>
              <a:ext uri="{FF2B5EF4-FFF2-40B4-BE49-F238E27FC236}">
                <a16:creationId xmlns:a16="http://schemas.microsoft.com/office/drawing/2014/main" id="{03FC804E-B517-7AD1-0F61-6C9FAC9B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896" y="2514600"/>
            <a:ext cx="4972050" cy="455295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7632F5F-0FF9-BC3A-C59F-DAB1E87D1A72}"/>
              </a:ext>
            </a:extLst>
          </p:cNvPr>
          <p:cNvSpPr/>
          <p:nvPr/>
        </p:nvSpPr>
        <p:spPr>
          <a:xfrm flipH="1">
            <a:off x="5593242" y="954027"/>
            <a:ext cx="5029200" cy="286232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3518E-DDD6-99D6-1BCD-37FFA0D9A855}"/>
              </a:ext>
            </a:extLst>
          </p:cNvPr>
          <p:cNvSpPr txBox="1"/>
          <p:nvPr/>
        </p:nvSpPr>
        <p:spPr>
          <a:xfrm>
            <a:off x="6104320" y="1404372"/>
            <a:ext cx="49720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“It’s okay to enjoy ‘unhealthy’ foods </a:t>
            </a:r>
          </a:p>
          <a:p>
            <a:pPr lvl="0"/>
            <a:r>
              <a:rPr lang="en-US" sz="2000" dirty="0"/>
              <a:t>once in a while, as long as we are not </a:t>
            </a:r>
          </a:p>
          <a:p>
            <a:pPr lvl="0"/>
            <a:r>
              <a:rPr lang="en-US" sz="2000" dirty="0"/>
              <a:t>making it a habit.</a:t>
            </a:r>
          </a:p>
          <a:p>
            <a:pPr lvl="0"/>
            <a:r>
              <a:rPr lang="en-US" sz="2000" dirty="0"/>
              <a:t>The Holy Prophet (</a:t>
            </a:r>
            <a:r>
              <a:rPr lang="en-US" sz="2000" dirty="0" err="1"/>
              <a:t>pbuh</a:t>
            </a:r>
            <a:r>
              <a:rPr lang="en-US" sz="2000" dirty="0"/>
              <a:t>) said:</a:t>
            </a:r>
          </a:p>
          <a:p>
            <a:pPr lvl="0"/>
            <a:r>
              <a:rPr lang="en-US" sz="2000" i="1" dirty="0"/>
              <a:t> </a:t>
            </a:r>
            <a:r>
              <a:rPr lang="en-US" sz="2000" b="1" i="1" dirty="0"/>
              <a:t>’The best work is one that is done in </a:t>
            </a:r>
            <a:r>
              <a:rPr lang="en-US" sz="2000" b="1" i="1" dirty="0">
                <a:solidFill>
                  <a:srgbClr val="FF0000"/>
                </a:solidFill>
              </a:rPr>
              <a:t>moderation</a:t>
            </a:r>
            <a:r>
              <a:rPr lang="en-US" sz="2000" b="1" i="1" dirty="0"/>
              <a:t>.’”</a:t>
            </a:r>
            <a:endParaRPr lang="en-US" sz="2000" dirty="0"/>
          </a:p>
          <a:p>
            <a:pPr lvl="0"/>
            <a:r>
              <a:rPr lang="en-US" sz="2000" i="1" dirty="0"/>
              <a:t>               (Sahih Al-Bukhari)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3499" y="3733800"/>
            <a:ext cx="7315200" cy="762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4400" b="1" dirty="0"/>
              <a:t>If  the youth does not take care of their health, they will be  “</a:t>
            </a:r>
            <a:r>
              <a:rPr lang="en-US" sz="4400" b="1" i="1" dirty="0"/>
              <a:t>reaching old age before enjoying their youth…”</a:t>
            </a:r>
          </a:p>
        </p:txBody>
      </p:sp>
      <p:pic>
        <p:nvPicPr>
          <p:cNvPr id="3" name="Picture 2" descr="A person with a white beard and a white turban&#10;&#10;AI-generated content may be incorrect.">
            <a:extLst>
              <a:ext uri="{FF2B5EF4-FFF2-40B4-BE49-F238E27FC236}">
                <a16:creationId xmlns:a16="http://schemas.microsoft.com/office/drawing/2014/main" id="{2E8B8B8C-732B-E2E9-D175-D0D23F728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12" y="457200"/>
            <a:ext cx="27432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21BAD4-12E8-2FDE-D6A5-08433C40740B}"/>
              </a:ext>
            </a:extLst>
          </p:cNvPr>
          <p:cNvSpPr/>
          <p:nvPr/>
        </p:nvSpPr>
        <p:spPr>
          <a:xfrm>
            <a:off x="72186" y="435279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Hazrat Musleh Maud(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 said:</a:t>
            </a: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6646</TotalTime>
  <Words>453</Words>
  <Application>Microsoft Office PowerPoint</Application>
  <PresentationFormat>Custom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ADLaM Display</vt:lpstr>
      <vt:lpstr>Arial</vt:lpstr>
      <vt:lpstr>Corbel</vt:lpstr>
      <vt:lpstr>Wingdings</vt:lpstr>
      <vt:lpstr>Earthtones 16x9</vt:lpstr>
      <vt:lpstr>PowerPoint Presentation</vt:lpstr>
      <vt:lpstr>What is Childhood Obesity?</vt:lpstr>
      <vt:lpstr>Who is at Risk for Developing Childhood Obesity?</vt:lpstr>
      <vt:lpstr>Health Problems that come with             Childhood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Dhiya Bakr</cp:lastModifiedBy>
  <cp:revision>4</cp:revision>
  <dcterms:created xsi:type="dcterms:W3CDTF">2025-10-15T16:32:06Z</dcterms:created>
  <dcterms:modified xsi:type="dcterms:W3CDTF">2025-10-23T22:32:47Z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