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317" r:id="rId5"/>
    <p:sldId id="310" r:id="rId6"/>
    <p:sldId id="320" r:id="rId7"/>
    <p:sldId id="263" r:id="rId8"/>
    <p:sldId id="309" r:id="rId9"/>
    <p:sldId id="311" r:id="rId10"/>
    <p:sldId id="314" r:id="rId11"/>
    <p:sldId id="319"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764CE-29BD-4D52-A7A5-47B749E194FB}" v="45" dt="2025-07-10T23:16:42.917"/>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5405" autoAdjust="0"/>
  </p:normalViewPr>
  <p:slideViewPr>
    <p:cSldViewPr snapToGrid="0">
      <p:cViewPr varScale="1">
        <p:scale>
          <a:sx n="51" d="100"/>
          <a:sy n="51" d="100"/>
        </p:scale>
        <p:origin x="1132" y="264"/>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al Raja" userId="8c9a6fedf619a1f1" providerId="LiveId" clId="{413764CE-29BD-4D52-A7A5-47B749E194FB}"/>
    <pc:docChg chg="delSld modSld">
      <pc:chgData name="Bilal Raja" userId="8c9a6fedf619a1f1" providerId="LiveId" clId="{413764CE-29BD-4D52-A7A5-47B749E194FB}" dt="2025-07-10T23:16:57.296" v="49" actId="47"/>
      <pc:docMkLst>
        <pc:docMk/>
      </pc:docMkLst>
      <pc:sldChg chg="modSp mod">
        <pc:chgData name="Bilal Raja" userId="8c9a6fedf619a1f1" providerId="LiveId" clId="{413764CE-29BD-4D52-A7A5-47B749E194FB}" dt="2025-07-10T23:12:59.997" v="4" actId="113"/>
        <pc:sldMkLst>
          <pc:docMk/>
          <pc:sldMk cId="1096717490" sldId="263"/>
        </pc:sldMkLst>
        <pc:spChg chg="mod">
          <ac:chgData name="Bilal Raja" userId="8c9a6fedf619a1f1" providerId="LiveId" clId="{413764CE-29BD-4D52-A7A5-47B749E194FB}" dt="2025-07-10T23:12:59.997" v="4" actId="113"/>
          <ac:spMkLst>
            <pc:docMk/>
            <pc:sldMk cId="1096717490" sldId="263"/>
            <ac:spMk id="6" creationId="{EA82B1EC-BDA4-6825-A9B8-760957CD3D75}"/>
          </ac:spMkLst>
        </pc:spChg>
        <pc:spChg chg="mod">
          <ac:chgData name="Bilal Raja" userId="8c9a6fedf619a1f1" providerId="LiveId" clId="{413764CE-29BD-4D52-A7A5-47B749E194FB}" dt="2025-07-10T23:12:50.770" v="3" actId="1076"/>
          <ac:spMkLst>
            <pc:docMk/>
            <pc:sldMk cId="1096717490" sldId="263"/>
            <ac:spMk id="11" creationId="{2A3D95EF-8A67-7F71-37EF-9EB02511B163}"/>
          </ac:spMkLst>
        </pc:spChg>
      </pc:sldChg>
      <pc:sldChg chg="del">
        <pc:chgData name="Bilal Raja" userId="8c9a6fedf619a1f1" providerId="LiveId" clId="{413764CE-29BD-4D52-A7A5-47B749E194FB}" dt="2025-07-10T23:16:57.296" v="49" actId="47"/>
        <pc:sldMkLst>
          <pc:docMk/>
          <pc:sldMk cId="2188828507" sldId="304"/>
        </pc:sldMkLst>
      </pc:sldChg>
      <pc:sldChg chg="modSp mod">
        <pc:chgData name="Bilal Raja" userId="8c9a6fedf619a1f1" providerId="LiveId" clId="{413764CE-29BD-4D52-A7A5-47B749E194FB}" dt="2025-07-10T23:12:21.315" v="1" actId="115"/>
        <pc:sldMkLst>
          <pc:docMk/>
          <pc:sldMk cId="4230106960" sldId="310"/>
        </pc:sldMkLst>
        <pc:spChg chg="mod">
          <ac:chgData name="Bilal Raja" userId="8c9a6fedf619a1f1" providerId="LiveId" clId="{413764CE-29BD-4D52-A7A5-47B749E194FB}" dt="2025-07-10T23:12:21.315" v="1" actId="115"/>
          <ac:spMkLst>
            <pc:docMk/>
            <pc:sldMk cId="4230106960" sldId="310"/>
            <ac:spMk id="7" creationId="{CF7DBEE9-A467-6188-F94A-E68439251963}"/>
          </ac:spMkLst>
        </pc:spChg>
      </pc:sldChg>
      <pc:sldChg chg="modSp">
        <pc:chgData name="Bilal Raja" userId="8c9a6fedf619a1f1" providerId="LiveId" clId="{413764CE-29BD-4D52-A7A5-47B749E194FB}" dt="2025-07-10T23:14:50.908" v="22" actId="20577"/>
        <pc:sldMkLst>
          <pc:docMk/>
          <pc:sldMk cId="3748348926" sldId="311"/>
        </pc:sldMkLst>
        <pc:spChg chg="mod">
          <ac:chgData name="Bilal Raja" userId="8c9a6fedf619a1f1" providerId="LiveId" clId="{413764CE-29BD-4D52-A7A5-47B749E194FB}" dt="2025-07-10T23:14:50.908" v="22" actId="20577"/>
          <ac:spMkLst>
            <pc:docMk/>
            <pc:sldMk cId="3748348926" sldId="311"/>
            <ac:spMk id="13" creationId="{6B8406E7-5180-C250-7DB2-469BC6DB9FB9}"/>
          </ac:spMkLst>
        </pc:spChg>
      </pc:sldChg>
      <pc:sldChg chg="modSp">
        <pc:chgData name="Bilal Raja" userId="8c9a6fedf619a1f1" providerId="LiveId" clId="{413764CE-29BD-4D52-A7A5-47B749E194FB}" dt="2025-07-10T23:15:28.051" v="26" actId="20577"/>
        <pc:sldMkLst>
          <pc:docMk/>
          <pc:sldMk cId="4132147533" sldId="314"/>
        </pc:sldMkLst>
        <pc:spChg chg="mod">
          <ac:chgData name="Bilal Raja" userId="8c9a6fedf619a1f1" providerId="LiveId" clId="{413764CE-29BD-4D52-A7A5-47B749E194FB}" dt="2025-07-10T23:15:28.051" v="26" actId="20577"/>
          <ac:spMkLst>
            <pc:docMk/>
            <pc:sldMk cId="4132147533" sldId="314"/>
            <ac:spMk id="12" creationId="{56434B55-D04D-BC64-EE15-2F925692A9DB}"/>
          </ac:spMkLst>
        </pc:spChg>
      </pc:sldChg>
      <pc:sldChg chg="modSp">
        <pc:chgData name="Bilal Raja" userId="8c9a6fedf619a1f1" providerId="LiveId" clId="{413764CE-29BD-4D52-A7A5-47B749E194FB}" dt="2025-07-10T23:16:42.917" v="48" actId="113"/>
        <pc:sldMkLst>
          <pc:docMk/>
          <pc:sldMk cId="3479763971" sldId="319"/>
        </pc:sldMkLst>
        <pc:spChg chg="mod">
          <ac:chgData name="Bilal Raja" userId="8c9a6fedf619a1f1" providerId="LiveId" clId="{413764CE-29BD-4D52-A7A5-47B749E194FB}" dt="2025-07-10T23:16:42.917" v="48" actId="113"/>
          <ac:spMkLst>
            <pc:docMk/>
            <pc:sldMk cId="3479763971" sldId="319"/>
            <ac:spMk id="2" creationId="{A09EC88F-1D47-E5C7-BF21-96F3E38411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7/13/2025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7/13/2025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420998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alislam.org/quran/2:18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ntermittent_fasting" TargetMode="External"/><Relationship Id="rId2" Type="http://schemas.openxmlformats.org/officeDocument/2006/relationships/hyperlink" Target="https://www.alislam.org/friday-sermon/2013-07-12.html"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1002082" y="-901875"/>
            <a:ext cx="12396591" cy="6256751"/>
          </a:xfrm>
        </p:spPr>
        <p:txBody>
          <a:bodyPr anchor="ctr"/>
          <a:lstStyle/>
          <a:p>
            <a:pPr>
              <a:lnSpc>
                <a:spcPct val="100000"/>
              </a:lnSpc>
            </a:pPr>
            <a:br>
              <a:rPr lang="en-US" sz="12500" b="1" dirty="0">
                <a:latin typeface="ADLaM Display" panose="02010000000000000000" pitchFamily="2" charset="0"/>
                <a:ea typeface="ADLaM Display" panose="02010000000000000000" pitchFamily="2" charset="0"/>
                <a:cs typeface="ADLaM Display" panose="02010000000000000000" pitchFamily="2" charset="0"/>
              </a:rPr>
            </a:br>
            <a:r>
              <a:rPr lang="en-US" sz="12500" b="1" dirty="0">
                <a:latin typeface="ADLaM Display" panose="02010000000000000000" pitchFamily="2" charset="0"/>
                <a:ea typeface="ADLaM Display" panose="02010000000000000000" pitchFamily="2" charset="0"/>
                <a:cs typeface="ADLaM Display" panose="02010000000000000000" pitchFamily="2" charset="0"/>
              </a:rPr>
              <a:t>Benefits </a:t>
            </a:r>
            <a:br>
              <a:rPr lang="en-US" sz="12500" b="1" dirty="0">
                <a:latin typeface="ADLaM Display" panose="02010000000000000000" pitchFamily="2" charset="0"/>
                <a:ea typeface="ADLaM Display" panose="02010000000000000000" pitchFamily="2" charset="0"/>
                <a:cs typeface="ADLaM Display" panose="02010000000000000000" pitchFamily="2" charset="0"/>
              </a:rPr>
            </a:br>
            <a:r>
              <a:rPr lang="en-US" sz="12500" b="1" dirty="0">
                <a:latin typeface="ADLaM Display" panose="02010000000000000000" pitchFamily="2" charset="0"/>
                <a:ea typeface="ADLaM Display" panose="02010000000000000000" pitchFamily="2" charset="0"/>
                <a:cs typeface="ADLaM Display" panose="02010000000000000000" pitchFamily="2" charset="0"/>
              </a:rPr>
              <a:t>of </a:t>
            </a:r>
            <a:br>
              <a:rPr lang="en-US" sz="12500" b="1" dirty="0">
                <a:latin typeface="ADLaM Display" panose="02010000000000000000" pitchFamily="2" charset="0"/>
                <a:ea typeface="ADLaM Display" panose="02010000000000000000" pitchFamily="2" charset="0"/>
                <a:cs typeface="ADLaM Display" panose="02010000000000000000" pitchFamily="2" charset="0"/>
              </a:rPr>
            </a:br>
            <a:r>
              <a:rPr lang="en-US" sz="12500" b="1" dirty="0">
                <a:latin typeface="ADLaM Display" panose="02010000000000000000" pitchFamily="2" charset="0"/>
                <a:ea typeface="ADLaM Display" panose="02010000000000000000" pitchFamily="2" charset="0"/>
                <a:cs typeface="ADLaM Display" panose="02010000000000000000" pitchFamily="2" charset="0"/>
              </a:rPr>
              <a:t>Fasting</a:t>
            </a:r>
          </a:p>
        </p:txBody>
      </p:sp>
      <p:pic>
        <p:nvPicPr>
          <p:cNvPr id="4" name="Picture 3" descr="A colorful logo on a black background&#10;&#10;AI-generated content may be incorrect.">
            <a:extLst>
              <a:ext uri="{FF2B5EF4-FFF2-40B4-BE49-F238E27FC236}">
                <a16:creationId xmlns:a16="http://schemas.microsoft.com/office/drawing/2014/main" id="{C5C650DE-1E46-4EC3-0758-750A03922CBA}"/>
              </a:ext>
            </a:extLst>
          </p:cNvPr>
          <p:cNvPicPr>
            <a:picLocks noChangeAspect="1"/>
          </p:cNvPicPr>
          <p:nvPr/>
        </p:nvPicPr>
        <p:blipFill>
          <a:blip r:embed="rId3"/>
          <a:stretch>
            <a:fillRect/>
          </a:stretch>
        </p:blipFill>
        <p:spPr>
          <a:xfrm>
            <a:off x="10095978" y="0"/>
            <a:ext cx="2302832" cy="2379945"/>
          </a:xfrm>
          <a:prstGeom prst="rect">
            <a:avLst/>
          </a:prstGeom>
        </p:spPr>
      </p:pic>
      <p:pic>
        <p:nvPicPr>
          <p:cNvPr id="6" name="Picture 5" descr="A cartoon of a child with a pink head scarf sitting at a table with food&#10;&#10;AI-generated content may be incorrect.">
            <a:extLst>
              <a:ext uri="{FF2B5EF4-FFF2-40B4-BE49-F238E27FC236}">
                <a16:creationId xmlns:a16="http://schemas.microsoft.com/office/drawing/2014/main" id="{E74BB57C-5517-AC14-9CEF-247ABCAAC16C}"/>
              </a:ext>
            </a:extLst>
          </p:cNvPr>
          <p:cNvPicPr>
            <a:picLocks noChangeAspect="1"/>
          </p:cNvPicPr>
          <p:nvPr/>
        </p:nvPicPr>
        <p:blipFill>
          <a:blip r:embed="rId4"/>
          <a:stretch>
            <a:fillRect/>
          </a:stretch>
        </p:blipFill>
        <p:spPr>
          <a:xfrm>
            <a:off x="7181328" y="3277122"/>
            <a:ext cx="5829300" cy="3886200"/>
          </a:xfrm>
          <a:prstGeom prst="rect">
            <a:avLst/>
          </a:prstGeom>
        </p:spPr>
      </p:pic>
    </p:spTree>
    <p:extLst>
      <p:ext uri="{BB962C8B-B14F-4D97-AF65-F5344CB8AC3E}">
        <p14:creationId xmlns:p14="http://schemas.microsoft.com/office/powerpoint/2010/main" val="133816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7DBEE9-A467-6188-F94A-E68439251963}"/>
              </a:ext>
            </a:extLst>
          </p:cNvPr>
          <p:cNvSpPr txBox="1"/>
          <p:nvPr/>
        </p:nvSpPr>
        <p:spPr>
          <a:xfrm>
            <a:off x="613775" y="428178"/>
            <a:ext cx="8855901" cy="6001643"/>
          </a:xfrm>
          <a:prstGeom prst="rect">
            <a:avLst/>
          </a:prstGeom>
          <a:noFill/>
        </p:spPr>
        <p:txBody>
          <a:bodyPr wrap="square" rtlCol="0">
            <a:spAutoFit/>
          </a:bodyPr>
          <a:lstStyle/>
          <a:p>
            <a:pPr>
              <a:lnSpc>
                <a:spcPct val="150000"/>
              </a:lnSpc>
            </a:pPr>
            <a:r>
              <a:rPr lang="en-US" sz="4800" b="1" dirty="0"/>
              <a:t>‘O ye who believe!</a:t>
            </a:r>
            <a:r>
              <a:rPr lang="en-US" sz="4800" b="1" dirty="0">
                <a:solidFill>
                  <a:schemeClr val="bg2">
                    <a:lumMod val="10000"/>
                  </a:schemeClr>
                </a:solidFill>
              </a:rPr>
              <a:t> Fasting </a:t>
            </a:r>
            <a:r>
              <a:rPr lang="en-US" sz="4800" b="1" dirty="0"/>
              <a:t>is prescribed for you, as it was prescribed for those before you, so that you may become </a:t>
            </a:r>
            <a:r>
              <a:rPr lang="en-US" sz="4800" b="1" i="1" dirty="0">
                <a:solidFill>
                  <a:srgbClr val="C00000"/>
                </a:solidFill>
              </a:rPr>
              <a:t>righteous</a:t>
            </a:r>
            <a:r>
              <a:rPr lang="en-US" sz="4800" b="1" dirty="0"/>
              <a:t>.’ </a:t>
            </a:r>
          </a:p>
          <a:p>
            <a:endParaRPr lang="en-US" sz="4800" dirty="0">
              <a:hlinkClick r:id="rId3"/>
            </a:endParaRPr>
          </a:p>
          <a:p>
            <a:r>
              <a:rPr lang="en-US" sz="4800" dirty="0">
                <a:hlinkClick r:id="rId3"/>
              </a:rPr>
              <a:t>(Holy Qur’an 2:184)</a:t>
            </a:r>
            <a:endParaRPr lang="en-US" sz="4800" dirty="0"/>
          </a:p>
        </p:txBody>
      </p:sp>
      <p:pic>
        <p:nvPicPr>
          <p:cNvPr id="9" name="Picture 8" descr="A black and gold book with a red bookmark&#10;&#10;AI-generated content may be incorrect.">
            <a:extLst>
              <a:ext uri="{FF2B5EF4-FFF2-40B4-BE49-F238E27FC236}">
                <a16:creationId xmlns:a16="http://schemas.microsoft.com/office/drawing/2014/main" id="{4D5B3A3E-DA77-19BF-7380-8942B53FFF90}"/>
              </a:ext>
            </a:extLst>
          </p:cNvPr>
          <p:cNvPicPr>
            <a:picLocks noChangeAspect="1"/>
          </p:cNvPicPr>
          <p:nvPr/>
        </p:nvPicPr>
        <p:blipFill>
          <a:blip r:embed="rId4"/>
          <a:stretch>
            <a:fillRect/>
          </a:stretch>
        </p:blipFill>
        <p:spPr>
          <a:xfrm>
            <a:off x="8755693" y="3645075"/>
            <a:ext cx="3348625" cy="3382314"/>
          </a:xfrm>
          <a:prstGeom prst="rect">
            <a:avLst/>
          </a:prstGeom>
        </p:spPr>
      </p:pic>
    </p:spTree>
    <p:extLst>
      <p:ext uri="{BB962C8B-B14F-4D97-AF65-F5344CB8AC3E}">
        <p14:creationId xmlns:p14="http://schemas.microsoft.com/office/powerpoint/2010/main" val="423010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07B0F-A6D7-F3BF-D536-663CFA9FFACD}"/>
              </a:ext>
            </a:extLst>
          </p:cNvPr>
          <p:cNvSpPr txBox="1"/>
          <p:nvPr/>
        </p:nvSpPr>
        <p:spPr>
          <a:xfrm>
            <a:off x="129207" y="1662995"/>
            <a:ext cx="11933586" cy="4553939"/>
          </a:xfrm>
          <a:prstGeom prst="rect">
            <a:avLst/>
          </a:prstGeom>
          <a:noFill/>
        </p:spPr>
        <p:txBody>
          <a:bodyPr wrap="square" rtlCol="0">
            <a:spAutoFit/>
          </a:bodyPr>
          <a:lstStyle/>
          <a:p>
            <a:pPr>
              <a:lnSpc>
                <a:spcPct val="150000"/>
              </a:lnSpc>
            </a:pPr>
            <a:endParaRPr lang="en-US" sz="2800" dirty="0"/>
          </a:p>
          <a:p>
            <a:pPr marL="457200" indent="-457200">
              <a:lnSpc>
                <a:spcPct val="150000"/>
              </a:lnSpc>
              <a:buFont typeface="Arial" panose="020B0604020202020204" pitchFamily="34" charset="0"/>
              <a:buChar char="•"/>
            </a:pPr>
            <a:r>
              <a:rPr lang="en-US" sz="2800" b="1" dirty="0"/>
              <a:t>Fasting</a:t>
            </a:r>
            <a:r>
              <a:rPr lang="en-US" sz="2800" dirty="0"/>
              <a:t> helps us become fit, patient and helps us bear hardship</a:t>
            </a:r>
          </a:p>
          <a:p>
            <a:pPr>
              <a:lnSpc>
                <a:spcPct val="150000"/>
              </a:lnSpc>
            </a:pPr>
            <a:endParaRPr lang="en-US" sz="2800" dirty="0"/>
          </a:p>
          <a:p>
            <a:pPr marL="457200" indent="-457200">
              <a:lnSpc>
                <a:spcPct val="150000"/>
              </a:lnSpc>
              <a:buFont typeface="Arial" panose="020B0604020202020204" pitchFamily="34" charset="0"/>
              <a:buChar char="•"/>
            </a:pPr>
            <a:r>
              <a:rPr lang="en-US" sz="2800" dirty="0"/>
              <a:t>It also helps us feel the pain of others and develop sympathy for them</a:t>
            </a:r>
          </a:p>
          <a:p>
            <a:pPr>
              <a:lnSpc>
                <a:spcPct val="150000"/>
              </a:lnSpc>
            </a:pPr>
            <a:endParaRPr lang="en-US" sz="2800" dirty="0"/>
          </a:p>
          <a:p>
            <a:pPr marL="457200" indent="-457200">
              <a:lnSpc>
                <a:spcPct val="150000"/>
              </a:lnSpc>
              <a:buFont typeface="Arial" panose="020B0604020202020204" pitchFamily="34" charset="0"/>
              <a:buChar char="•"/>
            </a:pPr>
            <a:r>
              <a:rPr lang="en-US" sz="2800" dirty="0"/>
              <a:t> When Muslims keeps away from eating and drinking, they distant themselves from worldly connections, which naturally draws them nearer to spiritual things</a:t>
            </a:r>
          </a:p>
        </p:txBody>
      </p:sp>
      <p:sp>
        <p:nvSpPr>
          <p:cNvPr id="4" name="Rectangle 3">
            <a:extLst>
              <a:ext uri="{FF2B5EF4-FFF2-40B4-BE49-F238E27FC236}">
                <a16:creationId xmlns:a16="http://schemas.microsoft.com/office/drawing/2014/main" id="{19BDB650-F6A0-9450-8BE5-8237EEAEC84D}"/>
              </a:ext>
            </a:extLst>
          </p:cNvPr>
          <p:cNvSpPr/>
          <p:nvPr/>
        </p:nvSpPr>
        <p:spPr>
          <a:xfrm>
            <a:off x="1688893" y="386787"/>
            <a:ext cx="8288487" cy="1600438"/>
          </a:xfrm>
          <a:prstGeom prst="rect">
            <a:avLst/>
          </a:prstGeom>
          <a:noFill/>
        </p:spPr>
        <p:txBody>
          <a:bodyPr wrap="none" lIns="91440" tIns="45720" rIns="91440" bIns="45720">
            <a:spAutoFit/>
          </a:bodyPr>
          <a:lstStyle/>
          <a:p>
            <a:pPr algn="ctr"/>
            <a:r>
              <a:rPr lang="en-US" sz="4900" b="1" cap="none" spc="0" dirty="0">
                <a:ln w="22225">
                  <a:solidFill>
                    <a:schemeClr val="accent2"/>
                  </a:solidFill>
                  <a:prstDash val="solid"/>
                </a:ln>
                <a:solidFill>
                  <a:schemeClr val="accent2">
                    <a:lumMod val="40000"/>
                    <a:lumOff val="60000"/>
                  </a:schemeClr>
                </a:solidFill>
                <a:effectLst/>
              </a:rPr>
              <a:t>How Does Fasting Help Us With</a:t>
            </a:r>
          </a:p>
          <a:p>
            <a:pPr algn="ctr"/>
            <a:r>
              <a:rPr lang="en-US" sz="4900" b="1" cap="none" spc="0" dirty="0">
                <a:ln w="22225">
                  <a:solidFill>
                    <a:schemeClr val="accent2"/>
                  </a:solidFill>
                  <a:prstDash val="solid"/>
                </a:ln>
                <a:solidFill>
                  <a:schemeClr val="accent2">
                    <a:lumMod val="40000"/>
                    <a:lumOff val="60000"/>
                  </a:schemeClr>
                </a:solidFill>
                <a:effectLst/>
              </a:rPr>
              <a:t> Spirituality?</a:t>
            </a:r>
          </a:p>
        </p:txBody>
      </p:sp>
    </p:spTree>
    <p:extLst>
      <p:ext uri="{BB962C8B-B14F-4D97-AF65-F5344CB8AC3E}">
        <p14:creationId xmlns:p14="http://schemas.microsoft.com/office/powerpoint/2010/main" val="5593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663879" y="3429000"/>
            <a:ext cx="9320491" cy="4396635"/>
          </a:xfrm>
        </p:spPr>
        <p:txBody>
          <a:bodyPr anchor="b"/>
          <a:lstStyle/>
          <a:p>
            <a:pPr>
              <a:lnSpc>
                <a:spcPct val="150000"/>
              </a:lnSpc>
            </a:pPr>
            <a:br>
              <a:rPr lang="en-US" sz="3200" dirty="0"/>
            </a:br>
            <a:br>
              <a:rPr lang="en-US" sz="3200" dirty="0"/>
            </a:br>
            <a:r>
              <a:rPr lang="en-US" sz="4000" dirty="0"/>
              <a:t>But what about the </a:t>
            </a:r>
            <a:r>
              <a:rPr lang="en-US" sz="4000" b="1" dirty="0"/>
              <a:t>physical benefits </a:t>
            </a:r>
            <a:r>
              <a:rPr lang="en-US" sz="4000" dirty="0"/>
              <a:t>of fasting?</a:t>
            </a:r>
            <a:br>
              <a:rPr lang="en-US" sz="3200" dirty="0"/>
            </a:br>
            <a:br>
              <a:rPr lang="en-US" sz="3200" dirty="0"/>
            </a:br>
            <a:endParaRPr lang="en-US" sz="3200" dirty="0"/>
          </a:p>
        </p:txBody>
      </p:sp>
      <p:pic>
        <p:nvPicPr>
          <p:cNvPr id="5" name="Picture 4" descr="A person wearing a scarf and holding a pen&#10;&#10;AI-generated content may be incorrect.">
            <a:extLst>
              <a:ext uri="{FF2B5EF4-FFF2-40B4-BE49-F238E27FC236}">
                <a16:creationId xmlns:a16="http://schemas.microsoft.com/office/drawing/2014/main" id="{04F3E57F-ECC1-17BA-DC48-96BEF988ACDC}"/>
              </a:ext>
            </a:extLst>
          </p:cNvPr>
          <p:cNvPicPr>
            <a:picLocks noChangeAspect="1"/>
          </p:cNvPicPr>
          <p:nvPr/>
        </p:nvPicPr>
        <p:blipFill>
          <a:blip r:embed="rId3"/>
          <a:stretch>
            <a:fillRect/>
          </a:stretch>
        </p:blipFill>
        <p:spPr>
          <a:xfrm>
            <a:off x="8470074" y="2558947"/>
            <a:ext cx="4972050" cy="4552950"/>
          </a:xfrm>
          <a:prstGeom prst="rect">
            <a:avLst/>
          </a:prstGeom>
        </p:spPr>
      </p:pic>
      <p:sp>
        <p:nvSpPr>
          <p:cNvPr id="6" name="TextBox 5">
            <a:extLst>
              <a:ext uri="{FF2B5EF4-FFF2-40B4-BE49-F238E27FC236}">
                <a16:creationId xmlns:a16="http://schemas.microsoft.com/office/drawing/2014/main" id="{EA82B1EC-BDA4-6825-A9B8-760957CD3D75}"/>
              </a:ext>
            </a:extLst>
          </p:cNvPr>
          <p:cNvSpPr txBox="1"/>
          <p:nvPr/>
        </p:nvSpPr>
        <p:spPr>
          <a:xfrm>
            <a:off x="3807912" y="651353"/>
            <a:ext cx="7878872" cy="1612749"/>
          </a:xfrm>
          <a:prstGeom prst="rect">
            <a:avLst/>
          </a:prstGeom>
          <a:noFill/>
        </p:spPr>
        <p:txBody>
          <a:bodyPr wrap="square" rtlCol="0">
            <a:spAutoFit/>
          </a:bodyPr>
          <a:lstStyle/>
          <a:p>
            <a:pPr>
              <a:lnSpc>
                <a:spcPct val="150000"/>
              </a:lnSpc>
            </a:pPr>
            <a:r>
              <a:rPr lang="en-US" sz="3500" dirty="0">
                <a:latin typeface="+mj-lt"/>
              </a:rPr>
              <a:t>So we know that fasting helps with our </a:t>
            </a:r>
            <a:r>
              <a:rPr lang="en-US" sz="3500" b="1" dirty="0">
                <a:latin typeface="+mj-lt"/>
              </a:rPr>
              <a:t>spiritual</a:t>
            </a:r>
            <a:r>
              <a:rPr lang="en-US" sz="3500" dirty="0">
                <a:latin typeface="+mj-lt"/>
              </a:rPr>
              <a:t> well-being.</a:t>
            </a:r>
          </a:p>
        </p:txBody>
      </p:sp>
    </p:spTree>
    <p:extLst>
      <p:ext uri="{BB962C8B-B14F-4D97-AF65-F5344CB8AC3E}">
        <p14:creationId xmlns:p14="http://schemas.microsoft.com/office/powerpoint/2010/main" val="10967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5">
            <a:extLst>
              <a:ext uri="{FF2B5EF4-FFF2-40B4-BE49-F238E27FC236}">
                <a16:creationId xmlns:a16="http://schemas.microsoft.com/office/drawing/2014/main" id="{45112F99-4004-6DB7-CCBD-8C799C026481}"/>
              </a:ext>
            </a:extLst>
          </p:cNvPr>
          <p:cNvSpPr>
            <a:spLocks noGrp="1"/>
          </p:cNvSpPr>
          <p:nvPr>
            <p:ph type="title"/>
          </p:nvPr>
        </p:nvSpPr>
        <p:spPr>
          <a:xfrm>
            <a:off x="2204581" y="4684814"/>
            <a:ext cx="11674259" cy="914400"/>
          </a:xfrm>
        </p:spPr>
        <p:txBody>
          <a:bodyPr/>
          <a:lstStyle/>
          <a:p>
            <a:pPr>
              <a:lnSpc>
                <a:spcPct val="150000"/>
              </a:lnSpc>
            </a:pPr>
            <a:r>
              <a:rPr lang="en-US" sz="4000" b="1" dirty="0"/>
              <a:t>“And fasting is good for you, </a:t>
            </a:r>
            <a:br>
              <a:rPr lang="en-US" sz="4000" b="1" dirty="0"/>
            </a:br>
            <a:r>
              <a:rPr lang="en-US" sz="4000" b="1" dirty="0"/>
              <a:t>              if you only knew.”</a:t>
            </a:r>
            <a:br>
              <a:rPr lang="en-US" sz="3500" i="1" dirty="0"/>
            </a:br>
            <a:r>
              <a:rPr lang="en-US" i="1" dirty="0"/>
              <a:t>                 </a:t>
            </a:r>
            <a:r>
              <a:rPr lang="en-US" sz="2800" i="1" dirty="0"/>
              <a:t>(The Holy Qur’an, 2:185)</a:t>
            </a:r>
            <a:br>
              <a:rPr lang="en-US" sz="2800" i="1" dirty="0"/>
            </a:br>
            <a:br>
              <a:rPr lang="en-US" sz="3500" dirty="0"/>
            </a:br>
            <a:br>
              <a:rPr lang="en-US" sz="3500" dirty="0"/>
            </a:br>
            <a:endParaRPr lang="en-US" sz="2800" b="1" dirty="0">
              <a:ln w="22225">
                <a:solidFill>
                  <a:schemeClr val="accent2"/>
                </a:solidFill>
                <a:prstDash val="solid"/>
              </a:ln>
              <a:solidFill>
                <a:schemeClr val="accent2">
                  <a:lumMod val="40000"/>
                  <a:lumOff val="60000"/>
                </a:schemeClr>
              </a:solidFill>
            </a:endParaRPr>
          </a:p>
        </p:txBody>
      </p:sp>
      <p:pic>
        <p:nvPicPr>
          <p:cNvPr id="24" name="Picture 23" descr="Cartoon of a child reading a book&#10;&#10;AI-generated content may be incorrect.">
            <a:extLst>
              <a:ext uri="{FF2B5EF4-FFF2-40B4-BE49-F238E27FC236}">
                <a16:creationId xmlns:a16="http://schemas.microsoft.com/office/drawing/2014/main" id="{E8EC27F4-3867-1CDD-7131-B297E8AA9F47}"/>
              </a:ext>
            </a:extLst>
          </p:cNvPr>
          <p:cNvPicPr>
            <a:picLocks noChangeAspect="1"/>
          </p:cNvPicPr>
          <p:nvPr/>
        </p:nvPicPr>
        <p:blipFill>
          <a:blip r:embed="rId3"/>
          <a:stretch>
            <a:fillRect/>
          </a:stretch>
        </p:blipFill>
        <p:spPr>
          <a:xfrm>
            <a:off x="4208745" y="2971214"/>
            <a:ext cx="4784943" cy="4692331"/>
          </a:xfrm>
          <a:prstGeom prst="rect">
            <a:avLst/>
          </a:prstGeom>
        </p:spPr>
      </p:pic>
    </p:spTree>
    <p:extLst>
      <p:ext uri="{BB962C8B-B14F-4D97-AF65-F5344CB8AC3E}">
        <p14:creationId xmlns:p14="http://schemas.microsoft.com/office/powerpoint/2010/main" val="196691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B8406E7-5180-C250-7DB2-469BC6DB9FB9}"/>
              </a:ext>
            </a:extLst>
          </p:cNvPr>
          <p:cNvSpPr txBox="1"/>
          <p:nvPr/>
        </p:nvSpPr>
        <p:spPr>
          <a:xfrm>
            <a:off x="146137" y="0"/>
            <a:ext cx="11899726" cy="739099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900" dirty="0"/>
              <a:t>Today, many scientists also acknowledge that a once-a-year diet-control is beneficial for human health</a:t>
            </a:r>
          </a:p>
          <a:p>
            <a:pPr>
              <a:lnSpc>
                <a:spcPct val="150000"/>
              </a:lnSpc>
            </a:pPr>
            <a:endParaRPr lang="en-US" sz="2900" dirty="0"/>
          </a:p>
          <a:p>
            <a:pPr marL="457200" indent="-457200">
              <a:lnSpc>
                <a:spcPct val="150000"/>
              </a:lnSpc>
              <a:buFont typeface="Arial" panose="020B0604020202020204" pitchFamily="34" charset="0"/>
              <a:buChar char="•"/>
            </a:pPr>
            <a:r>
              <a:rPr lang="en-US" sz="2900" i="1" dirty="0"/>
              <a:t>Intermittent fasting </a:t>
            </a:r>
            <a:r>
              <a:rPr lang="en-US" sz="2900" dirty="0"/>
              <a:t>(not eating for 14-16 hours of the day, or only eating on alternate days) is becoming more and more popular as a weight loss and health improvement strategy, especially due to the rise of social media</a:t>
            </a:r>
          </a:p>
          <a:p>
            <a:pPr>
              <a:lnSpc>
                <a:spcPct val="150000"/>
              </a:lnSpc>
            </a:pPr>
            <a:endParaRPr lang="en-US" sz="2900" dirty="0"/>
          </a:p>
          <a:p>
            <a:pPr>
              <a:lnSpc>
                <a:spcPct val="150000"/>
              </a:lnSpc>
            </a:pPr>
            <a:r>
              <a:rPr lang="en-US" sz="2900" dirty="0"/>
              <a:t>BUT interestingly, as we know, Allah had already introduced a similar fasting pattern, almost 1400 years ago (the fasting from sunrise to sunset during the month of Ramadan)</a:t>
            </a:r>
          </a:p>
          <a:p>
            <a:pPr>
              <a:lnSpc>
                <a:spcPct val="150000"/>
              </a:lnSpc>
            </a:pPr>
            <a:endParaRPr lang="en-US" sz="2900" dirty="0"/>
          </a:p>
        </p:txBody>
      </p:sp>
    </p:spTree>
    <p:extLst>
      <p:ext uri="{BB962C8B-B14F-4D97-AF65-F5344CB8AC3E}">
        <p14:creationId xmlns:p14="http://schemas.microsoft.com/office/powerpoint/2010/main" val="37483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6434B55-D04D-BC64-EE15-2F925692A9DB}"/>
              </a:ext>
            </a:extLst>
          </p:cNvPr>
          <p:cNvSpPr txBox="1"/>
          <p:nvPr/>
        </p:nvSpPr>
        <p:spPr>
          <a:xfrm>
            <a:off x="601249" y="563671"/>
            <a:ext cx="11590751" cy="6771084"/>
          </a:xfrm>
          <a:prstGeom prst="rect">
            <a:avLst/>
          </a:prstGeom>
          <a:noFill/>
        </p:spPr>
        <p:txBody>
          <a:bodyPr wrap="square" rtlCol="0">
            <a:spAutoFit/>
          </a:bodyPr>
          <a:lstStyle/>
          <a:p>
            <a:r>
              <a:rPr lang="en-US" sz="3200" b="1" dirty="0"/>
              <a:t>Some physical benefits of fasting according to scientific studies:</a:t>
            </a:r>
          </a:p>
          <a:p>
            <a:endParaRPr lang="en-US" sz="2800" dirty="0"/>
          </a:p>
          <a:p>
            <a:endParaRPr lang="en-US" sz="2800" dirty="0"/>
          </a:p>
          <a:p>
            <a:pPr marL="285750" indent="-285750">
              <a:buFont typeface="Arial" panose="020B0604020202020204" pitchFamily="34" charset="0"/>
              <a:buChar char="•"/>
            </a:pPr>
            <a:r>
              <a:rPr lang="en-US" sz="2800" dirty="0"/>
              <a:t>Fasting can reduce the risk of cancer</a:t>
            </a:r>
          </a:p>
          <a:p>
            <a:endParaRPr lang="en-US" sz="2800" dirty="0"/>
          </a:p>
          <a:p>
            <a:pPr marL="285750" indent="-285750">
              <a:buFont typeface="Arial" panose="020B0604020202020204" pitchFamily="34" charset="0"/>
              <a:buChar char="•"/>
            </a:pPr>
            <a:r>
              <a:rPr lang="en-US" sz="2800" dirty="0"/>
              <a:t>Fasting can help reduce body weight and decrease the chance for obesity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Fasting can help with prevention of Type 2 diabetes and insulin resistance</a:t>
            </a:r>
          </a:p>
          <a:p>
            <a:endParaRPr lang="en-US" sz="2800" dirty="0"/>
          </a:p>
          <a:p>
            <a:pPr marL="285750" indent="-285750">
              <a:buFont typeface="Arial" panose="020B0604020202020204" pitchFamily="34" charset="0"/>
              <a:buChar char="•"/>
            </a:pPr>
            <a:r>
              <a:rPr lang="en-US" sz="2800" dirty="0"/>
              <a:t>Fasting can improve blood pressure and prevent other </a:t>
            </a:r>
          </a:p>
          <a:p>
            <a:r>
              <a:rPr lang="en-US" sz="2800" dirty="0"/>
              <a:t>cardiovascular diseases</a:t>
            </a:r>
          </a:p>
          <a:p>
            <a:endParaRPr lang="en-US" sz="2800" dirty="0"/>
          </a:p>
          <a:p>
            <a:pPr marL="285750" indent="-285750">
              <a:buFont typeface="Arial" panose="020B0604020202020204" pitchFamily="34" charset="0"/>
              <a:buChar char="•"/>
            </a:pPr>
            <a:r>
              <a:rPr lang="en-US" sz="2800" dirty="0"/>
              <a:t>Fasting can boost memory in humans</a:t>
            </a:r>
          </a:p>
          <a:p>
            <a:r>
              <a:rPr lang="en-US" dirty="0"/>
              <a:t>.</a:t>
            </a:r>
          </a:p>
          <a:p>
            <a:endParaRPr lang="en-US" sz="2400" dirty="0"/>
          </a:p>
          <a:p>
            <a:endParaRPr lang="en-US" sz="2400" dirty="0"/>
          </a:p>
        </p:txBody>
      </p:sp>
      <p:pic>
        <p:nvPicPr>
          <p:cNvPr id="14" name="Picture 13" descr="A cartoon of a person eating a vegetable&#10;&#10;AI-generated content may be incorrect.">
            <a:extLst>
              <a:ext uri="{FF2B5EF4-FFF2-40B4-BE49-F238E27FC236}">
                <a16:creationId xmlns:a16="http://schemas.microsoft.com/office/drawing/2014/main" id="{B4CFC394-0AB1-2210-3F7F-EB5053C4FBAF}"/>
              </a:ext>
            </a:extLst>
          </p:cNvPr>
          <p:cNvPicPr>
            <a:picLocks noChangeAspect="1"/>
          </p:cNvPicPr>
          <p:nvPr/>
        </p:nvPicPr>
        <p:blipFill>
          <a:blip r:embed="rId3"/>
          <a:stretch>
            <a:fillRect/>
          </a:stretch>
        </p:blipFill>
        <p:spPr>
          <a:xfrm>
            <a:off x="9267825" y="4051718"/>
            <a:ext cx="2924175" cy="2924175"/>
          </a:xfrm>
          <a:prstGeom prst="rect">
            <a:avLst/>
          </a:prstGeom>
        </p:spPr>
      </p:pic>
    </p:spTree>
    <p:extLst>
      <p:ext uri="{BB962C8B-B14F-4D97-AF65-F5344CB8AC3E}">
        <p14:creationId xmlns:p14="http://schemas.microsoft.com/office/powerpoint/2010/main" val="41321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500"/>
                                        <p:tgtEl>
                                          <p:spTgt spid="1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fade">
                                      <p:cBhvr>
                                        <p:cTn id="22" dur="500"/>
                                        <p:tgtEl>
                                          <p:spTgt spid="12">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animEffect transition="in" filter="fade">
                                      <p:cBhvr>
                                        <p:cTn id="25" dur="500"/>
                                        <p:tgtEl>
                                          <p:spTgt spid="1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12" end="12"/>
                                            </p:txEl>
                                          </p:spTgt>
                                        </p:tgtEl>
                                        <p:attrNameLst>
                                          <p:attrName>style.visibility</p:attrName>
                                        </p:attrNameLst>
                                      </p:cBhvr>
                                      <p:to>
                                        <p:strVal val="visible"/>
                                      </p:to>
                                    </p:set>
                                    <p:animEffect transition="in" filter="fade">
                                      <p:cBhvr>
                                        <p:cTn id="30"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E4013-B04E-CA54-1F47-C91DBC320A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9EC88F-1D47-E5C7-BF21-96F3E3841150}"/>
              </a:ext>
            </a:extLst>
          </p:cNvPr>
          <p:cNvSpPr txBox="1"/>
          <p:nvPr/>
        </p:nvSpPr>
        <p:spPr>
          <a:xfrm>
            <a:off x="240082" y="450937"/>
            <a:ext cx="10484285" cy="8756243"/>
          </a:xfrm>
          <a:prstGeom prst="rect">
            <a:avLst/>
          </a:prstGeom>
          <a:noFill/>
        </p:spPr>
        <p:txBody>
          <a:bodyPr wrap="square" rtlCol="0">
            <a:spAutoFit/>
          </a:bodyPr>
          <a:lstStyle/>
          <a:p>
            <a:pPr>
              <a:lnSpc>
                <a:spcPct val="150000"/>
              </a:lnSpc>
              <a:spcBef>
                <a:spcPct val="0"/>
              </a:spcBef>
              <a:spcAft>
                <a:spcPts val="600"/>
              </a:spcAft>
            </a:pPr>
            <a:r>
              <a:rPr lang="en-US" sz="2600" dirty="0"/>
              <a:t>These are just some facts related to fasting, for us to learn, appreciate</a:t>
            </a:r>
          </a:p>
          <a:p>
            <a:pPr>
              <a:lnSpc>
                <a:spcPct val="150000"/>
              </a:lnSpc>
              <a:spcBef>
                <a:spcPct val="0"/>
              </a:spcBef>
              <a:spcAft>
                <a:spcPts val="600"/>
              </a:spcAft>
            </a:pPr>
            <a:r>
              <a:rPr lang="en-US" sz="2600" dirty="0"/>
              <a:t>and tell others about the beautiful teachings of Islam.</a:t>
            </a:r>
          </a:p>
          <a:p>
            <a:pPr>
              <a:lnSpc>
                <a:spcPct val="150000"/>
              </a:lnSpc>
              <a:spcBef>
                <a:spcPct val="0"/>
              </a:spcBef>
              <a:spcAft>
                <a:spcPts val="600"/>
              </a:spcAft>
            </a:pPr>
            <a:endParaRPr lang="en-US" sz="2600" dirty="0"/>
          </a:p>
          <a:p>
            <a:pPr>
              <a:lnSpc>
                <a:spcPct val="150000"/>
              </a:lnSpc>
              <a:spcBef>
                <a:spcPct val="0"/>
              </a:spcBef>
              <a:spcAft>
                <a:spcPts val="600"/>
              </a:spcAft>
            </a:pPr>
            <a:r>
              <a:rPr lang="en-US" sz="2600" dirty="0"/>
              <a:t>But remember that children are </a:t>
            </a:r>
            <a:r>
              <a:rPr lang="en-US" sz="2600" b="1" u="sng" dirty="0"/>
              <a:t>not</a:t>
            </a:r>
            <a:r>
              <a:rPr lang="en-US" sz="2600" dirty="0"/>
              <a:t> supposed to fast:</a:t>
            </a:r>
          </a:p>
          <a:p>
            <a:pPr>
              <a:lnSpc>
                <a:spcPct val="150000"/>
              </a:lnSpc>
              <a:spcBef>
                <a:spcPct val="0"/>
              </a:spcBef>
              <a:spcAft>
                <a:spcPts val="600"/>
              </a:spcAft>
            </a:pPr>
            <a:endParaRPr lang="en-US" sz="2600" i="1" dirty="0"/>
          </a:p>
          <a:p>
            <a:pPr>
              <a:lnSpc>
                <a:spcPct val="150000"/>
              </a:lnSpc>
              <a:spcBef>
                <a:spcPct val="0"/>
              </a:spcBef>
              <a:spcAft>
                <a:spcPts val="600"/>
              </a:spcAft>
            </a:pPr>
            <a:r>
              <a:rPr lang="en-US" sz="2600" b="1" i="1" dirty="0"/>
              <a:t>“Fasting becomes compulsory upon you when you have fully matured. If you are a student and you are sitting for your exams and you are 13, 14 or 15 years of age, then you should not fast. If you are able to bear them, then fasting at the age of 15 or 16 is also fine.”</a:t>
            </a:r>
            <a:r>
              <a:rPr lang="en-US" sz="2600" b="1" dirty="0"/>
              <a:t>       </a:t>
            </a:r>
          </a:p>
          <a:p>
            <a:pPr>
              <a:lnSpc>
                <a:spcPct val="150000"/>
              </a:lnSpc>
              <a:spcBef>
                <a:spcPct val="0"/>
              </a:spcBef>
              <a:spcAft>
                <a:spcPts val="600"/>
              </a:spcAft>
            </a:pPr>
            <a:r>
              <a:rPr lang="en-US" sz="2000" i="1" dirty="0"/>
              <a:t>(Hazrat Mirza Masroor Ahmad, </a:t>
            </a:r>
            <a:r>
              <a:rPr lang="en-US" sz="2000" i="1" dirty="0" err="1"/>
              <a:t>Khalifatul</a:t>
            </a:r>
            <a:r>
              <a:rPr lang="en-US" sz="2000" i="1" dirty="0"/>
              <a:t> Massih </a:t>
            </a:r>
            <a:r>
              <a:rPr lang="en-US" sz="2000" i="1" dirty="0" err="1"/>
              <a:t>V</a:t>
            </a:r>
            <a:r>
              <a:rPr lang="en-US" sz="2000" i="1" baseline="30000" dirty="0" err="1"/>
              <a:t>aba</a:t>
            </a:r>
            <a:r>
              <a:rPr lang="en-US" sz="2000" i="1" dirty="0"/>
              <a:t>)</a:t>
            </a:r>
          </a:p>
          <a:p>
            <a:pPr>
              <a:lnSpc>
                <a:spcPct val="150000"/>
              </a:lnSpc>
              <a:spcBef>
                <a:spcPct val="0"/>
              </a:spcBef>
              <a:spcAft>
                <a:spcPts val="600"/>
              </a:spcAft>
            </a:pPr>
            <a:endParaRPr lang="en-US" sz="2400" dirty="0"/>
          </a:p>
          <a:p>
            <a:pPr>
              <a:lnSpc>
                <a:spcPct val="150000"/>
              </a:lnSpc>
              <a:spcBef>
                <a:spcPct val="0"/>
              </a:spcBef>
              <a:spcAft>
                <a:spcPts val="600"/>
              </a:spcAft>
            </a:pPr>
            <a:endParaRPr lang="en-US" sz="2400" dirty="0"/>
          </a:p>
          <a:p>
            <a:pPr>
              <a:lnSpc>
                <a:spcPct val="150000"/>
              </a:lnSpc>
              <a:spcBef>
                <a:spcPct val="0"/>
              </a:spcBef>
              <a:spcAft>
                <a:spcPts val="600"/>
              </a:spcAft>
            </a:pPr>
            <a:endParaRPr lang="en-US" sz="2400" dirty="0"/>
          </a:p>
          <a:p>
            <a:endParaRPr lang="en-US" sz="2400" dirty="0"/>
          </a:p>
        </p:txBody>
      </p:sp>
      <p:pic>
        <p:nvPicPr>
          <p:cNvPr id="3" name="Picture 2" descr="A person with a white beard and a white turban&#10;&#10;AI-generated content may be incorrect.">
            <a:extLst>
              <a:ext uri="{FF2B5EF4-FFF2-40B4-BE49-F238E27FC236}">
                <a16:creationId xmlns:a16="http://schemas.microsoft.com/office/drawing/2014/main" id="{C9D37897-C034-7C30-095F-37D32A951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4" r="-1" b="6407"/>
          <a:stretch>
            <a:fillRect/>
          </a:stretch>
        </p:blipFill>
        <p:spPr bwMode="auto">
          <a:xfrm>
            <a:off x="9532228" y="11"/>
            <a:ext cx="2659772" cy="3657589"/>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rgbClr val="FFFFFF"/>
          </a:solidFill>
        </p:spPr>
      </p:pic>
    </p:spTree>
    <p:extLst>
      <p:ext uri="{BB962C8B-B14F-4D97-AF65-F5344CB8AC3E}">
        <p14:creationId xmlns:p14="http://schemas.microsoft.com/office/powerpoint/2010/main" val="34797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E3FD31-D19A-BFEB-821F-C00103830DC9}"/>
              </a:ext>
            </a:extLst>
          </p:cNvPr>
          <p:cNvSpPr>
            <a:spLocks noGrp="1"/>
          </p:cNvSpPr>
          <p:nvPr>
            <p:ph type="title"/>
          </p:nvPr>
        </p:nvSpPr>
        <p:spPr>
          <a:xfrm>
            <a:off x="993648" y="4965404"/>
            <a:ext cx="10360152" cy="914400"/>
          </a:xfrm>
        </p:spPr>
        <p:txBody>
          <a:bodyPr/>
          <a:lstStyle/>
          <a:p>
            <a:r>
              <a:rPr lang="en-US" sz="2400" b="1" i="1" dirty="0"/>
              <a:t>Resources:</a:t>
            </a:r>
            <a:br>
              <a:rPr lang="en-US" sz="2400" b="1" i="1" dirty="0"/>
            </a:br>
            <a:br>
              <a:rPr lang="en-US" sz="2400" dirty="0"/>
            </a:br>
            <a:r>
              <a:rPr lang="en-US" sz="2400" dirty="0"/>
              <a:t>https://www.alislam.org/articles/fasting-cleansing-soul/</a:t>
            </a:r>
            <a:br>
              <a:rPr lang="en-US" sz="2400" dirty="0"/>
            </a:br>
            <a:br>
              <a:rPr lang="en-US" sz="2400" dirty="0"/>
            </a:br>
            <a:r>
              <a:rPr lang="en-US" sz="2400" dirty="0"/>
              <a:t> </a:t>
            </a:r>
            <a:r>
              <a:rPr lang="en-US" sz="2400" dirty="0">
                <a:hlinkClick r:id="rId2"/>
              </a:rPr>
              <a:t>https://www.alislam.org/friday-sermon/2013-07-12.html</a:t>
            </a:r>
            <a:br>
              <a:rPr lang="en-US" sz="2400" dirty="0"/>
            </a:br>
            <a:br>
              <a:rPr lang="en-US" sz="2400" dirty="0"/>
            </a:br>
            <a:r>
              <a:rPr lang="en-US" sz="2400" dirty="0">
                <a:hlinkClick r:id="rId3"/>
              </a:rPr>
              <a:t>https://en.wikipedia.org/wiki/Intermittent_fasting</a:t>
            </a:r>
            <a:br>
              <a:rPr lang="en-US" sz="2400" dirty="0"/>
            </a:br>
            <a:br>
              <a:rPr lang="en-US" sz="2400" dirty="0"/>
            </a:br>
            <a:r>
              <a:rPr lang="en-US" sz="2400" dirty="0"/>
              <a:t>https://www.alhakam.org/benefits-of-fasting-spiritual-and-physical-health/</a:t>
            </a:r>
            <a:br>
              <a:rPr lang="en-US" sz="2400" dirty="0"/>
            </a:br>
            <a:br>
              <a:rPr lang="en-US" sz="2400" dirty="0"/>
            </a:br>
            <a:r>
              <a:rPr lang="en-US" sz="2400" dirty="0"/>
              <a:t>https://www.hopkinsmedicine.org/health/wellness-and-prevention/intermittent-fasting-what-is-it-and-how-does-it-work</a:t>
            </a:r>
            <a:br>
              <a:rPr lang="en-US" sz="2400" dirty="0"/>
            </a:br>
            <a:br>
              <a:rPr lang="en-US" sz="2400" dirty="0"/>
            </a:br>
            <a:r>
              <a:rPr lang="en-US" sz="2400" dirty="0"/>
              <a:t>https://www.alislam.org/question/at-what-age-should-one-start-observing-compulsory-fasting/</a:t>
            </a:r>
          </a:p>
        </p:txBody>
      </p:sp>
    </p:spTree>
    <p:extLst>
      <p:ext uri="{BB962C8B-B14F-4D97-AF65-F5344CB8AC3E}">
        <p14:creationId xmlns:p14="http://schemas.microsoft.com/office/powerpoint/2010/main" val="537809529"/>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2.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{04675F4F-D914-46BA-9802-3A7F6A6294BD}TF1ed9553b-00c4-4092-846a-c8f7f2908f3beecd942f_win32-8e33096c3cfc</Template>
  <TotalTime>4999</TotalTime>
  <Words>500</Words>
  <Application>Microsoft Office PowerPoint</Application>
  <PresentationFormat>Widescreen</PresentationFormat>
  <Paragraphs>50</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ADLaM Display</vt:lpstr>
      <vt:lpstr>Arial</vt:lpstr>
      <vt:lpstr>Calibri</vt:lpstr>
      <vt:lpstr>Courier New</vt:lpstr>
      <vt:lpstr>Gill Sans Nova Light</vt:lpstr>
      <vt:lpstr>Sagona Book</vt:lpstr>
      <vt:lpstr>Custom</vt:lpstr>
      <vt:lpstr> Benefits  of  Fasting</vt:lpstr>
      <vt:lpstr>PowerPoint Presentation</vt:lpstr>
      <vt:lpstr>PowerPoint Presentation</vt:lpstr>
      <vt:lpstr>  But what about the physical benefits of fasting?  </vt:lpstr>
      <vt:lpstr>“And fasting is good for you,                if you only knew.”                  (The Holy Qur’an, 2:185)   </vt:lpstr>
      <vt:lpstr>PowerPoint Presentation</vt:lpstr>
      <vt:lpstr>PowerPoint Presentation</vt:lpstr>
      <vt:lpstr>PowerPoint Presentation</vt:lpstr>
      <vt:lpstr>Resources:  https://www.alislam.org/articles/fasting-cleansing-soul/   https://www.alislam.org/friday-sermon/2013-07-12.html  https://en.wikipedia.org/wiki/Intermittent_fasting  https://www.alhakam.org/benefits-of-fasting-spiritual-and-physical-health/  https://www.hopkinsmedicine.org/health/wellness-and-prevention/intermittent-fasting-what-is-it-and-how-does-it-work  https://www.alislam.org/question/at-what-age-should-one-start-observing-compulsory-fasting/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Bilal Raja</dc:creator>
  <cp:lastModifiedBy>Bilal Raja</cp:lastModifiedBy>
  <cp:revision>4</cp:revision>
  <dcterms:created xsi:type="dcterms:W3CDTF">2025-07-08T20:22:39Z</dcterms:created>
  <dcterms:modified xsi:type="dcterms:W3CDTF">2025-07-15T01:10:23Z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