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70" roundtripDataSignature="AMtx7mgdjEfdsfnx7prtDMUlkHnnmNxG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3D1979-60E5-424F-9A1E-ADDA2B4D177F}">
  <a:tblStyle styleId="{B53D1979-60E5-424F-9A1E-ADDA2B4D177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0" Type="http://customschemas.google.com/relationships/presentationmetadata" Target="meta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7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7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6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6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6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6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7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7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7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7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73"/>
          <p:cNvSpPr/>
          <p:nvPr>
            <p:ph idx="2" type="pic"/>
          </p:nvPr>
        </p:nvSpPr>
        <p:spPr>
          <a:xfrm>
            <a:off x="1792288" y="612775"/>
            <a:ext cx="5486400" cy="4114800"/>
          </a:xfrm>
          <a:prstGeom prst="rect">
            <a:avLst/>
          </a:prstGeom>
          <a:noFill/>
          <a:ln>
            <a:noFill/>
          </a:ln>
        </p:spPr>
      </p:sp>
      <p:sp>
        <p:nvSpPr>
          <p:cNvPr id="68" name="Google Shape;68;p7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9" name="Shape 9"/>
        <p:cNvGrpSpPr/>
        <p:nvPr/>
      </p:nvGrpSpPr>
      <p:grpSpPr>
        <a:xfrm>
          <a:off x="0" y="0"/>
          <a:ext cx="0" cy="0"/>
          <a:chOff x="0" y="0"/>
          <a:chExt cx="0" cy="0"/>
        </a:xfrm>
      </p:grpSpPr>
      <p:sp>
        <p:nvSpPr>
          <p:cNvPr id="10" name="Google Shape;10;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20" Type="http://schemas.openxmlformats.org/officeDocument/2006/relationships/slide" Target="/ppt/slides/slide47.xml"/><Relationship Id="rId22" Type="http://schemas.openxmlformats.org/officeDocument/2006/relationships/slide" Target="/ppt/slides/slide9.xml"/><Relationship Id="rId21" Type="http://schemas.openxmlformats.org/officeDocument/2006/relationships/slide" Target="/ppt/slides/slide57.xml"/><Relationship Id="rId24" Type="http://schemas.openxmlformats.org/officeDocument/2006/relationships/slide" Target="/ppt/slides/slide29.xml"/><Relationship Id="rId23" Type="http://schemas.openxmlformats.org/officeDocument/2006/relationships/slide" Target="/ppt/slides/slide19.xm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slide" Target="/ppt/slides/slide3.xml"/><Relationship Id="rId9" Type="http://schemas.openxmlformats.org/officeDocument/2006/relationships/slide" Target="/ppt/slides/slide53.xml"/><Relationship Id="rId26" Type="http://schemas.openxmlformats.org/officeDocument/2006/relationships/slide" Target="/ppt/slides/slide49.xml"/><Relationship Id="rId25" Type="http://schemas.openxmlformats.org/officeDocument/2006/relationships/slide" Target="/ppt/slides/slide39.xml"/><Relationship Id="rId28" Type="http://schemas.openxmlformats.org/officeDocument/2006/relationships/slide" Target="/ppt/slides/slide11.xml"/><Relationship Id="rId27" Type="http://schemas.openxmlformats.org/officeDocument/2006/relationships/slide" Target="/ppt/slides/slide59.xml"/><Relationship Id="rId5" Type="http://schemas.openxmlformats.org/officeDocument/2006/relationships/slide" Target="/ppt/slides/slide13.xml"/><Relationship Id="rId6" Type="http://schemas.openxmlformats.org/officeDocument/2006/relationships/slide" Target="/ppt/slides/slide23.xml"/><Relationship Id="rId29" Type="http://schemas.openxmlformats.org/officeDocument/2006/relationships/slide" Target="/ppt/slides/slide21.xml"/><Relationship Id="rId7" Type="http://schemas.openxmlformats.org/officeDocument/2006/relationships/slide" Target="/ppt/slides/slide33.xml"/><Relationship Id="rId8" Type="http://schemas.openxmlformats.org/officeDocument/2006/relationships/slide" Target="/ppt/slides/slide43.xml"/><Relationship Id="rId31" Type="http://schemas.openxmlformats.org/officeDocument/2006/relationships/slide" Target="/ppt/slides/slide41.xml"/><Relationship Id="rId30" Type="http://schemas.openxmlformats.org/officeDocument/2006/relationships/slide" Target="/ppt/slides/slide31.xml"/><Relationship Id="rId11" Type="http://schemas.openxmlformats.org/officeDocument/2006/relationships/slide" Target="/ppt/slides/slide15.xml"/><Relationship Id="rId33" Type="http://schemas.openxmlformats.org/officeDocument/2006/relationships/slide" Target="/ppt/slides/slide61.xml"/><Relationship Id="rId10" Type="http://schemas.openxmlformats.org/officeDocument/2006/relationships/slide" Target="/ppt/slides/slide5.xml"/><Relationship Id="rId32" Type="http://schemas.openxmlformats.org/officeDocument/2006/relationships/slide" Target="/ppt/slides/slide51.xml"/><Relationship Id="rId13" Type="http://schemas.openxmlformats.org/officeDocument/2006/relationships/slide" Target="/ppt/slides/slide35.xml"/><Relationship Id="rId12" Type="http://schemas.openxmlformats.org/officeDocument/2006/relationships/slide" Target="/ppt/slides/slide25.xml"/><Relationship Id="rId15" Type="http://schemas.openxmlformats.org/officeDocument/2006/relationships/slide" Target="/ppt/slides/slide55.xml"/><Relationship Id="rId14" Type="http://schemas.openxmlformats.org/officeDocument/2006/relationships/slide" Target="/ppt/slides/slide45.xml"/><Relationship Id="rId17" Type="http://schemas.openxmlformats.org/officeDocument/2006/relationships/slide" Target="/ppt/slides/slide17.xml"/><Relationship Id="rId16" Type="http://schemas.openxmlformats.org/officeDocument/2006/relationships/slide" Target="/ppt/slides/slide7.xml"/><Relationship Id="rId19" Type="http://schemas.openxmlformats.org/officeDocument/2006/relationships/slide" Target="/ppt/slides/slide37.xml"/><Relationship Id="rId18" Type="http://schemas.openxmlformats.org/officeDocument/2006/relationships/slide" Target="/ppt/slides/slide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slide" Target="/ppt/slides/slide2.xml"/><Relationship Id="rId4" Type="http://schemas.openxmlformats.org/officeDocument/2006/relationships/image" Target="../media/image1.png"/><Relationship Id="rId5"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slide" Target="/ppt/slides/slide2.xml"/><Relationship Id="rId4" Type="http://schemas.openxmlformats.org/officeDocument/2006/relationships/image" Target="../media/image1.png"/><Relationship Id="rId5"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slide" Target="/ppt/slides/slide2.xml"/><Relationship Id="rId4" Type="http://schemas.openxmlformats.org/officeDocument/2006/relationships/image" Target="../media/image1.png"/><Relationship Id="rId5" Type="http://schemas.openxmlformats.org/officeDocument/2006/relationships/image" Target="../media/image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slide" Target="/ppt/slides/slide2.xml"/><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grpSp>
        <p:nvGrpSpPr>
          <p:cNvPr id="89" name="Google Shape;89;p1"/>
          <p:cNvGrpSpPr/>
          <p:nvPr/>
        </p:nvGrpSpPr>
        <p:grpSpPr>
          <a:xfrm>
            <a:off x="-536432" y="297442"/>
            <a:ext cx="6585002" cy="9933256"/>
            <a:chOff x="-536432" y="198413"/>
            <a:chExt cx="6585002" cy="9933256"/>
          </a:xfrm>
        </p:grpSpPr>
        <p:sp>
          <p:nvSpPr>
            <p:cNvPr id="90" name="Google Shape;90;p1"/>
            <p:cNvSpPr/>
            <p:nvPr/>
          </p:nvSpPr>
          <p:spPr>
            <a:xfrm>
              <a:off x="-536432" y="198413"/>
              <a:ext cx="6165970" cy="9248956"/>
            </a:xfrm>
            <a:custGeom>
              <a:rect b="b" l="l" r="r" t="t"/>
              <a:pathLst>
                <a:path extrusionOk="0" h="12005683" w="8003788">
                  <a:moveTo>
                    <a:pt x="0" y="0"/>
                  </a:moveTo>
                  <a:lnTo>
                    <a:pt x="8003788" y="0"/>
                  </a:lnTo>
                  <a:lnTo>
                    <a:pt x="8003788" y="12005682"/>
                  </a:lnTo>
                  <a:lnTo>
                    <a:pt x="0" y="1200568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sp>
          <p:nvSpPr>
            <p:cNvPr id="91" name="Google Shape;91;p1"/>
            <p:cNvSpPr/>
            <p:nvPr/>
          </p:nvSpPr>
          <p:spPr>
            <a:xfrm rot="835154">
              <a:off x="2696873" y="4169344"/>
              <a:ext cx="2703260" cy="5721184"/>
            </a:xfrm>
            <a:custGeom>
              <a:rect b="b" l="l" r="r" t="t"/>
              <a:pathLst>
                <a:path extrusionOk="0" h="5721184" w="2703260">
                  <a:moveTo>
                    <a:pt x="0" y="0"/>
                  </a:moveTo>
                  <a:lnTo>
                    <a:pt x="2703259" y="0"/>
                  </a:lnTo>
                  <a:lnTo>
                    <a:pt x="2703259" y="5721184"/>
                  </a:lnTo>
                  <a:lnTo>
                    <a:pt x="0" y="572118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grpSp>
      <p:sp>
        <p:nvSpPr>
          <p:cNvPr id="92" name="Google Shape;92;p1"/>
          <p:cNvSpPr txBox="1"/>
          <p:nvPr/>
        </p:nvSpPr>
        <p:spPr>
          <a:xfrm>
            <a:off x="10384423" y="3409009"/>
            <a:ext cx="7534275" cy="2528000"/>
          </a:xfrm>
          <a:prstGeom prst="rect">
            <a:avLst/>
          </a:prstGeom>
          <a:noFill/>
          <a:ln>
            <a:noFill/>
          </a:ln>
        </p:spPr>
        <p:txBody>
          <a:bodyPr anchorCtr="0" anchor="t" bIns="0" lIns="0" spcFirstLastPara="1" rIns="0" wrap="square" tIns="0">
            <a:spAutoFit/>
          </a:bodyPr>
          <a:lstStyle/>
          <a:p>
            <a:pPr indent="0" lvl="0" marL="0" marR="0" rtl="0" algn="l">
              <a:lnSpc>
                <a:spcPct val="139998"/>
              </a:lnSpc>
              <a:spcBef>
                <a:spcPts val="0"/>
              </a:spcBef>
              <a:spcAft>
                <a:spcPts val="0"/>
              </a:spcAft>
              <a:buNone/>
            </a:pPr>
            <a:r>
              <a:rPr lang="en-US" sz="14798">
                <a:solidFill>
                  <a:srgbClr val="4A447D"/>
                </a:solidFill>
                <a:latin typeface="Times"/>
                <a:ea typeface="Times"/>
                <a:cs typeface="Times"/>
                <a:sym typeface="Times"/>
              </a:rPr>
              <a:t>EOPARDY</a:t>
            </a:r>
            <a:endParaRPr/>
          </a:p>
        </p:txBody>
      </p:sp>
      <p:cxnSp>
        <p:nvCxnSpPr>
          <p:cNvPr id="93" name="Google Shape;93;p1"/>
          <p:cNvCxnSpPr/>
          <p:nvPr/>
        </p:nvCxnSpPr>
        <p:spPr>
          <a:xfrm flipH="1" rot="10800000">
            <a:off x="7396680" y="1017671"/>
            <a:ext cx="10131810" cy="30079"/>
          </a:xfrm>
          <a:prstGeom prst="straightConnector1">
            <a:avLst/>
          </a:prstGeom>
          <a:noFill/>
          <a:ln cap="flat" cmpd="sng" w="57150">
            <a:solidFill>
              <a:srgbClr val="4A447D"/>
            </a:solidFill>
            <a:prstDash val="solid"/>
            <a:round/>
            <a:headEnd len="sm" w="sm" type="none"/>
            <a:tailEnd len="sm" w="sm" type="none"/>
          </a:ln>
        </p:spPr>
      </p:cxnSp>
      <p:cxnSp>
        <p:nvCxnSpPr>
          <p:cNvPr id="94" name="Google Shape;94;p1"/>
          <p:cNvCxnSpPr/>
          <p:nvPr/>
        </p:nvCxnSpPr>
        <p:spPr>
          <a:xfrm flipH="1" rot="10800000">
            <a:off x="7396623" y="9277350"/>
            <a:ext cx="10131810" cy="30079"/>
          </a:xfrm>
          <a:prstGeom prst="straightConnector1">
            <a:avLst/>
          </a:prstGeom>
          <a:noFill/>
          <a:ln cap="flat" cmpd="sng" w="57150">
            <a:solidFill>
              <a:srgbClr val="4A447D"/>
            </a:solidFill>
            <a:prstDash val="solid"/>
            <a:round/>
            <a:headEnd len="sm" w="sm" type="none"/>
            <a:tailEnd len="sm" w="sm" type="none"/>
          </a:ln>
        </p:spPr>
      </p:cxnSp>
      <p:sp>
        <p:nvSpPr>
          <p:cNvPr id="95" name="Google Shape;95;p1"/>
          <p:cNvSpPr txBox="1"/>
          <p:nvPr/>
        </p:nvSpPr>
        <p:spPr>
          <a:xfrm>
            <a:off x="6705600" y="1553865"/>
            <a:ext cx="6531649" cy="6104235"/>
          </a:xfrm>
          <a:prstGeom prst="rect">
            <a:avLst/>
          </a:prstGeom>
          <a:noFill/>
          <a:ln>
            <a:noFill/>
          </a:ln>
        </p:spPr>
        <p:txBody>
          <a:bodyPr anchorCtr="0" anchor="t" bIns="0" lIns="0" spcFirstLastPara="1" rIns="0" wrap="square" tIns="0">
            <a:spAutoFit/>
          </a:bodyPr>
          <a:lstStyle/>
          <a:p>
            <a:pPr indent="0" lvl="0" marL="0" marR="0" rtl="0" algn="l">
              <a:lnSpc>
                <a:spcPct val="139998"/>
              </a:lnSpc>
              <a:spcBef>
                <a:spcPts val="0"/>
              </a:spcBef>
              <a:spcAft>
                <a:spcPts val="0"/>
              </a:spcAft>
              <a:buNone/>
            </a:pPr>
            <a:r>
              <a:rPr lang="en-US" sz="34011">
                <a:solidFill>
                  <a:srgbClr val="4A447D"/>
                </a:solidFill>
                <a:latin typeface="Arial"/>
                <a:ea typeface="Arial"/>
                <a:cs typeface="Arial"/>
                <a:sym typeface="Arial"/>
              </a:rPr>
              <a:t>J</a:t>
            </a:r>
            <a:endParaRPr/>
          </a:p>
        </p:txBody>
      </p:sp>
      <p:sp>
        <p:nvSpPr>
          <p:cNvPr id="96" name="Google Shape;96;p1"/>
          <p:cNvSpPr txBox="1"/>
          <p:nvPr/>
        </p:nvSpPr>
        <p:spPr>
          <a:xfrm>
            <a:off x="10445254" y="5777163"/>
            <a:ext cx="5296193" cy="575286"/>
          </a:xfrm>
          <a:prstGeom prst="rect">
            <a:avLst/>
          </a:prstGeom>
          <a:noFill/>
          <a:ln>
            <a:noFill/>
          </a:ln>
        </p:spPr>
        <p:txBody>
          <a:bodyPr anchorCtr="0" anchor="t" bIns="0" lIns="0" spcFirstLastPara="1" rIns="0" wrap="square" tIns="0">
            <a:spAutoFit/>
          </a:bodyPr>
          <a:lstStyle/>
          <a:p>
            <a:pPr indent="0" lvl="0" marL="0" marR="0" rtl="0" algn="l">
              <a:lnSpc>
                <a:spcPct val="99136"/>
              </a:lnSpc>
              <a:spcBef>
                <a:spcPts val="0"/>
              </a:spcBef>
              <a:spcAft>
                <a:spcPts val="0"/>
              </a:spcAft>
              <a:buNone/>
            </a:pPr>
            <a:r>
              <a:rPr b="1" lang="en-US" sz="4400">
                <a:solidFill>
                  <a:srgbClr val="4A447D"/>
                </a:solidFill>
                <a:latin typeface="Arial"/>
                <a:ea typeface="Arial"/>
                <a:cs typeface="Arial"/>
                <a:sym typeface="Arial"/>
              </a:rPr>
              <a:t>LMC 2025</a:t>
            </a:r>
            <a:endParaRPr/>
          </a:p>
        </p:txBody>
      </p:sp>
      <p:pic>
        <p:nvPicPr>
          <p:cNvPr descr="A black and white logo&#10;&#10;Description automatically generated" id="97" name="Google Shape;97;p1"/>
          <p:cNvPicPr preferRelativeResize="0"/>
          <p:nvPr/>
        </p:nvPicPr>
        <p:blipFill rotWithShape="1">
          <a:blip r:embed="rId5">
            <a:alphaModFix/>
          </a:blip>
          <a:srcRect b="0" l="0" r="0" t="0"/>
          <a:stretch/>
        </p:blipFill>
        <p:spPr>
          <a:xfrm>
            <a:off x="15151234" y="6424131"/>
            <a:ext cx="2767464" cy="27674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0"/>
          <p:cNvSpPr/>
          <p:nvPr/>
        </p:nvSpPr>
        <p:spPr>
          <a:xfrm rot="411396">
            <a:off x="15732729" y="3284004"/>
            <a:ext cx="5110541" cy="7665812"/>
          </a:xfrm>
          <a:custGeom>
            <a:rect b="b" l="l" r="r" t="t"/>
            <a:pathLst>
              <a:path extrusionOk="0" h="7091769" w="4727846">
                <a:moveTo>
                  <a:pt x="0" y="0"/>
                </a:moveTo>
                <a:lnTo>
                  <a:pt x="4727846" y="0"/>
                </a:lnTo>
                <a:lnTo>
                  <a:pt x="4727846" y="7091769"/>
                </a:lnTo>
                <a:lnTo>
                  <a:pt x="0" y="709176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10"/>
          <p:cNvSpPr txBox="1"/>
          <p:nvPr/>
        </p:nvSpPr>
        <p:spPr>
          <a:xfrm>
            <a:off x="2385770" y="4481780"/>
            <a:ext cx="13516459"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0">
                <a:solidFill>
                  <a:srgbClr val="4A447D"/>
                </a:solidFill>
                <a:latin typeface="Times New Roman"/>
                <a:ea typeface="Times New Roman"/>
                <a:cs typeface="Times New Roman"/>
                <a:sym typeface="Times New Roman"/>
              </a:rPr>
              <a:t>D. B+C</a:t>
            </a:r>
            <a:endParaRPr/>
          </a:p>
        </p:txBody>
      </p:sp>
      <p:pic>
        <p:nvPicPr>
          <p:cNvPr descr="A black and white logo&#10;&#10;Description automatically generated" id="168" name="Google Shape;168;p10">
            <a:hlinkClick action="ppaction://hlinksldjump" r:id="rId4"/>
          </p:cNvPr>
          <p:cNvPicPr preferRelativeResize="0"/>
          <p:nvPr/>
        </p:nvPicPr>
        <p:blipFill rotWithShape="1">
          <a:blip r:embed="rId5">
            <a:alphaModFix/>
          </a:blip>
          <a:srcRect b="0" l="0" r="0" t="0"/>
          <a:stretch/>
        </p:blipFill>
        <p:spPr>
          <a:xfrm>
            <a:off x="15849600" y="0"/>
            <a:ext cx="2740269" cy="27402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1"/>
          <p:cNvSpPr/>
          <p:nvPr/>
        </p:nvSpPr>
        <p:spPr>
          <a:xfrm rot="-315135">
            <a:off x="15186357" y="-262717"/>
            <a:ext cx="7208289" cy="10812433"/>
          </a:xfrm>
          <a:custGeom>
            <a:rect b="b" l="l" r="r" t="t"/>
            <a:pathLst>
              <a:path extrusionOk="0" h="7908865" w="5272577">
                <a:moveTo>
                  <a:pt x="0" y="0"/>
                </a:moveTo>
                <a:lnTo>
                  <a:pt x="5272577" y="0"/>
                </a:lnTo>
                <a:lnTo>
                  <a:pt x="5272577" y="7908865"/>
                </a:lnTo>
                <a:lnTo>
                  <a:pt x="0" y="790886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sp>
        <p:nvSpPr>
          <p:cNvPr id="174" name="Google Shape;174;p11">
            <a:hlinkClick action="ppaction://hlinkshowjump?jump=nextslide"/>
          </p:cNvPr>
          <p:cNvSpPr/>
          <p:nvPr/>
        </p:nvSpPr>
        <p:spPr>
          <a:xfrm>
            <a:off x="731520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175" name="Google Shape;175;p11"/>
          <p:cNvSpPr txBox="1"/>
          <p:nvPr/>
        </p:nvSpPr>
        <p:spPr>
          <a:xfrm>
            <a:off x="762000" y="3390900"/>
            <a:ext cx="13106400" cy="263803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What is Tehrik-e-Khas? Describe any one of its goals.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2"/>
          <p:cNvSpPr txBox="1"/>
          <p:nvPr/>
        </p:nvSpPr>
        <p:spPr>
          <a:xfrm>
            <a:off x="914400" y="795020"/>
            <a:ext cx="14630400" cy="77460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6000">
                <a:solidFill>
                  <a:srgbClr val="4A447D"/>
                </a:solidFill>
                <a:latin typeface="Times New Roman"/>
                <a:ea typeface="Times New Roman"/>
                <a:cs typeface="Times New Roman"/>
                <a:sym typeface="Times New Roman"/>
              </a:rPr>
              <a:t>To celebrate the fiftieth anniversary of establishment of Lajna Ima'illah, Lajna  Ima'illah under Hazrat Maryam Siddiqua Sahiba, President Lajna Ima'illah, pledged:</a:t>
            </a:r>
            <a:endParaRPr/>
          </a:p>
          <a:p>
            <a:pPr indent="-857250" lvl="0" marL="857250" marR="0" rtl="0" algn="l">
              <a:lnSpc>
                <a:spcPct val="107000"/>
              </a:lnSpc>
              <a:spcBef>
                <a:spcPts val="800"/>
              </a:spcBef>
              <a:spcAft>
                <a:spcPts val="0"/>
              </a:spcAft>
              <a:buClr>
                <a:srgbClr val="4A447D"/>
              </a:buClr>
              <a:buSzPts val="5400"/>
              <a:buFont typeface="Arial"/>
              <a:buChar char="•"/>
            </a:pPr>
            <a:r>
              <a:rPr lang="en-US" sz="5400">
                <a:solidFill>
                  <a:srgbClr val="4A447D"/>
                </a:solidFill>
                <a:latin typeface="Times New Roman"/>
                <a:ea typeface="Times New Roman"/>
                <a:cs typeface="Times New Roman"/>
                <a:sym typeface="Times New Roman"/>
              </a:rPr>
              <a:t>To collect one hundred thousand rupees to be presented to Hazrat Khalifatul Masih III</a:t>
            </a:r>
            <a:r>
              <a:rPr baseline="30000" lang="en-US" sz="5400">
                <a:solidFill>
                  <a:srgbClr val="4A447D"/>
                </a:solidFill>
                <a:latin typeface="Times New Roman"/>
                <a:ea typeface="Times New Roman"/>
                <a:cs typeface="Times New Roman"/>
                <a:sym typeface="Times New Roman"/>
              </a:rPr>
              <a:t>rh</a:t>
            </a:r>
            <a:r>
              <a:rPr lang="en-US" sz="5400">
                <a:solidFill>
                  <a:srgbClr val="4A447D"/>
                </a:solidFill>
                <a:latin typeface="Times New Roman"/>
                <a:ea typeface="Times New Roman"/>
                <a:cs typeface="Times New Roman"/>
                <a:sym typeface="Times New Roman"/>
              </a:rPr>
              <a:t>, </a:t>
            </a:r>
            <a:endParaRPr sz="5400">
              <a:solidFill>
                <a:srgbClr val="4A447D"/>
              </a:solidFill>
              <a:latin typeface="Times New Roman"/>
              <a:ea typeface="Times New Roman"/>
              <a:cs typeface="Times New Roman"/>
              <a:sym typeface="Times New Roman"/>
            </a:endParaRPr>
          </a:p>
          <a:p>
            <a:pPr indent="-857250" lvl="0" marL="857250" marR="0" rtl="0" algn="l">
              <a:lnSpc>
                <a:spcPct val="107000"/>
              </a:lnSpc>
              <a:spcBef>
                <a:spcPts val="800"/>
              </a:spcBef>
              <a:spcAft>
                <a:spcPts val="0"/>
              </a:spcAft>
              <a:buClr>
                <a:srgbClr val="4A447D"/>
              </a:buClr>
              <a:buSzPts val="5400"/>
              <a:buFont typeface="Arial"/>
              <a:buChar char="•"/>
            </a:pPr>
            <a:r>
              <a:rPr lang="en-US" sz="5400">
                <a:solidFill>
                  <a:srgbClr val="4A447D"/>
                </a:solidFill>
                <a:latin typeface="Times New Roman"/>
                <a:ea typeface="Times New Roman"/>
                <a:cs typeface="Times New Roman"/>
                <a:sym typeface="Times New Roman"/>
              </a:rPr>
              <a:t>To build a spacious Lajna office and to write the history of Lajna. </a:t>
            </a:r>
            <a:endParaRPr/>
          </a:p>
        </p:txBody>
      </p:sp>
      <p:sp>
        <p:nvSpPr>
          <p:cNvPr id="181" name="Google Shape;181;p12"/>
          <p:cNvSpPr/>
          <p:nvPr/>
        </p:nvSpPr>
        <p:spPr>
          <a:xfrm rot="-315135">
            <a:off x="15186357" y="2024839"/>
            <a:ext cx="7208289" cy="10812433"/>
          </a:xfrm>
          <a:custGeom>
            <a:rect b="b" l="l" r="r" t="t"/>
            <a:pathLst>
              <a:path extrusionOk="0" h="7908865" w="5272577">
                <a:moveTo>
                  <a:pt x="0" y="0"/>
                </a:moveTo>
                <a:lnTo>
                  <a:pt x="5272577" y="0"/>
                </a:lnTo>
                <a:lnTo>
                  <a:pt x="5272577" y="7908865"/>
                </a:lnTo>
                <a:lnTo>
                  <a:pt x="0" y="790886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pic>
        <p:nvPicPr>
          <p:cNvPr descr="A black and white logo&#10;&#10;Description automatically generated" id="182" name="Google Shape;182;p12">
            <a:hlinkClick action="ppaction://hlinksldjump" r:id="rId4"/>
          </p:cNvPr>
          <p:cNvPicPr preferRelativeResize="0"/>
          <p:nvPr/>
        </p:nvPicPr>
        <p:blipFill rotWithShape="1">
          <a:blip r:embed="rId5">
            <a:alphaModFix/>
          </a:blip>
          <a:srcRect b="0" l="0" r="0" t="0"/>
          <a:stretch/>
        </p:blipFill>
        <p:spPr>
          <a:xfrm>
            <a:off x="15849600" y="0"/>
            <a:ext cx="2740269" cy="27402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3"/>
          <p:cNvSpPr/>
          <p:nvPr/>
        </p:nvSpPr>
        <p:spPr>
          <a:xfrm rot="573389">
            <a:off x="-4513396" y="-877470"/>
            <a:ext cx="8275529" cy="12413294"/>
          </a:xfrm>
          <a:custGeom>
            <a:rect b="b" l="l" r="r" t="t"/>
            <a:pathLst>
              <a:path extrusionOk="0" h="12413294" w="8275529">
                <a:moveTo>
                  <a:pt x="0" y="0"/>
                </a:moveTo>
                <a:lnTo>
                  <a:pt x="8275529" y="0"/>
                </a:lnTo>
                <a:lnTo>
                  <a:pt x="8275529" y="12413294"/>
                </a:lnTo>
                <a:lnTo>
                  <a:pt x="0" y="1241329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sp>
        <p:nvSpPr>
          <p:cNvPr id="188" name="Google Shape;188;p13">
            <a:hlinkClick action="ppaction://hlinkshowjump?jump=nextslide"/>
          </p:cNvPr>
          <p:cNvSpPr/>
          <p:nvPr/>
        </p:nvSpPr>
        <p:spPr>
          <a:xfrm>
            <a:off x="731520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189" name="Google Shape;189;p13"/>
          <p:cNvSpPr txBox="1"/>
          <p:nvPr/>
        </p:nvSpPr>
        <p:spPr>
          <a:xfrm>
            <a:off x="4735138" y="1123801"/>
            <a:ext cx="12435840" cy="364907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7200">
                <a:solidFill>
                  <a:srgbClr val="4A447D"/>
                </a:solidFill>
                <a:latin typeface="Times New Roman"/>
                <a:ea typeface="Times New Roman"/>
                <a:cs typeface="Times New Roman"/>
                <a:sym typeface="Times New Roman"/>
              </a:rPr>
              <a:t>What is the name of the mosque in the USA made by the funds raised by the Lajna USA ?</a:t>
            </a:r>
            <a:endParaRPr sz="7200">
              <a:solidFill>
                <a:srgbClr val="4A447D"/>
              </a:solidFill>
              <a:latin typeface="Calibri"/>
              <a:ea typeface="Calibri"/>
              <a:cs typeface="Calibri"/>
              <a:sym typeface="Calibri"/>
            </a:endParaRPr>
          </a:p>
        </p:txBody>
      </p:sp>
      <p:sp>
        <p:nvSpPr>
          <p:cNvPr id="190" name="Google Shape;190;p13"/>
          <p:cNvSpPr txBox="1"/>
          <p:nvPr/>
        </p:nvSpPr>
        <p:spPr>
          <a:xfrm>
            <a:off x="4735138" y="5143500"/>
            <a:ext cx="9509760" cy="286232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Bait ul Nasir Mosque</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Baitul Hadi Mosque</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Fathe Azeem Mosque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4"/>
          <p:cNvSpPr txBox="1"/>
          <p:nvPr/>
        </p:nvSpPr>
        <p:spPr>
          <a:xfrm>
            <a:off x="4953000" y="4730198"/>
            <a:ext cx="9352859" cy="1197957"/>
          </a:xfrm>
          <a:prstGeom prst="rect">
            <a:avLst/>
          </a:prstGeom>
          <a:noFill/>
          <a:ln>
            <a:noFill/>
          </a:ln>
        </p:spPr>
        <p:txBody>
          <a:bodyPr anchorCtr="0" anchor="t" bIns="45700" lIns="91425" spcFirstLastPara="1" rIns="91425" wrap="square" tIns="45700">
            <a:spAutoFit/>
          </a:bodyPr>
          <a:lstStyle/>
          <a:p>
            <a:pPr indent="0" lvl="0" marL="0" marR="0" rtl="0" algn="r">
              <a:lnSpc>
                <a:spcPct val="107000"/>
              </a:lnSpc>
              <a:spcBef>
                <a:spcPts val="0"/>
              </a:spcBef>
              <a:spcAft>
                <a:spcPts val="0"/>
              </a:spcAft>
              <a:buNone/>
            </a:pPr>
            <a:r>
              <a:rPr lang="en-US" sz="7200">
                <a:solidFill>
                  <a:srgbClr val="4A447D"/>
                </a:solidFill>
                <a:latin typeface="Times New Roman"/>
                <a:ea typeface="Times New Roman"/>
                <a:cs typeface="Times New Roman"/>
                <a:sym typeface="Times New Roman"/>
              </a:rPr>
              <a:t>C. Fathe Azeem Mosque</a:t>
            </a:r>
            <a:endParaRPr/>
          </a:p>
        </p:txBody>
      </p:sp>
      <p:sp>
        <p:nvSpPr>
          <p:cNvPr id="196" name="Google Shape;196;p14"/>
          <p:cNvSpPr/>
          <p:nvPr/>
        </p:nvSpPr>
        <p:spPr>
          <a:xfrm rot="573389">
            <a:off x="-4513396" y="-877470"/>
            <a:ext cx="8275529" cy="12413294"/>
          </a:xfrm>
          <a:custGeom>
            <a:rect b="b" l="l" r="r" t="t"/>
            <a:pathLst>
              <a:path extrusionOk="0" h="12413294" w="8275529">
                <a:moveTo>
                  <a:pt x="0" y="0"/>
                </a:moveTo>
                <a:lnTo>
                  <a:pt x="8275529" y="0"/>
                </a:lnTo>
                <a:lnTo>
                  <a:pt x="8275529" y="12413294"/>
                </a:lnTo>
                <a:lnTo>
                  <a:pt x="0" y="1241329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pic>
        <p:nvPicPr>
          <p:cNvPr descr="A black and white logo&#10;&#10;Description automatically generated" id="197" name="Google Shape;197;p14">
            <a:hlinkClick action="ppaction://hlinksldjump" r:id="rId4"/>
          </p:cNvPr>
          <p:cNvPicPr preferRelativeResize="0"/>
          <p:nvPr/>
        </p:nvPicPr>
        <p:blipFill rotWithShape="1">
          <a:blip r:embed="rId5">
            <a:alphaModFix/>
          </a:blip>
          <a:srcRect b="0" l="0" r="0" t="0"/>
          <a:stretch/>
        </p:blipFill>
        <p:spPr>
          <a:xfrm>
            <a:off x="15849600" y="0"/>
            <a:ext cx="2740269" cy="274026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p:nvPr/>
        </p:nvSpPr>
        <p:spPr>
          <a:xfrm flipH="1" rot="-1226401">
            <a:off x="13172085" y="5276394"/>
            <a:ext cx="6237154" cy="9355732"/>
          </a:xfrm>
          <a:custGeom>
            <a:rect b="b" l="l" r="r" t="t"/>
            <a:pathLst>
              <a:path extrusionOk="0" h="13349711" w="8899807">
                <a:moveTo>
                  <a:pt x="8899807" y="0"/>
                </a:moveTo>
                <a:lnTo>
                  <a:pt x="0" y="0"/>
                </a:lnTo>
                <a:lnTo>
                  <a:pt x="0" y="13349712"/>
                </a:lnTo>
                <a:lnTo>
                  <a:pt x="8899807" y="13349712"/>
                </a:lnTo>
                <a:lnTo>
                  <a:pt x="8899807"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sp>
        <p:nvSpPr>
          <p:cNvPr id="203" name="Google Shape;203;p15">
            <a:hlinkClick action="ppaction://hlinkshowjump?jump=nextslide"/>
          </p:cNvPr>
          <p:cNvSpPr/>
          <p:nvPr/>
        </p:nvSpPr>
        <p:spPr>
          <a:xfrm>
            <a:off x="731520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204" name="Google Shape;204;p15"/>
          <p:cNvSpPr txBox="1"/>
          <p:nvPr/>
        </p:nvSpPr>
        <p:spPr>
          <a:xfrm>
            <a:off x="1143000" y="1485900"/>
            <a:ext cx="12344400" cy="240501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7200">
                <a:solidFill>
                  <a:srgbClr val="4A447D"/>
                </a:solidFill>
                <a:latin typeface="Times New Roman"/>
                <a:ea typeface="Times New Roman"/>
                <a:cs typeface="Times New Roman"/>
                <a:sym typeface="Times New Roman"/>
              </a:rPr>
              <a:t>What was the name of the first president of Lajna, USA?</a:t>
            </a:r>
            <a:endParaRPr sz="7200">
              <a:solidFill>
                <a:srgbClr val="4A447D"/>
              </a:solidFill>
              <a:latin typeface="Calibri"/>
              <a:ea typeface="Calibri"/>
              <a:cs typeface="Calibri"/>
              <a:sym typeface="Calibri"/>
            </a:endParaRPr>
          </a:p>
        </p:txBody>
      </p:sp>
      <p:sp>
        <p:nvSpPr>
          <p:cNvPr id="205" name="Google Shape;205;p15"/>
          <p:cNvSpPr txBox="1"/>
          <p:nvPr/>
        </p:nvSpPr>
        <p:spPr>
          <a:xfrm>
            <a:off x="1143000" y="4669361"/>
            <a:ext cx="10972800" cy="286232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Amtul Hafiz Nasir Sahiba </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Aliyah Ali Sahiba</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Moneerah Ahmad Sahiba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6"/>
          <p:cNvSpPr/>
          <p:nvPr/>
        </p:nvSpPr>
        <p:spPr>
          <a:xfrm flipH="1" rot="-1226401">
            <a:off x="13172085" y="5276394"/>
            <a:ext cx="6237154" cy="9355732"/>
          </a:xfrm>
          <a:custGeom>
            <a:rect b="b" l="l" r="r" t="t"/>
            <a:pathLst>
              <a:path extrusionOk="0" h="13349711" w="8899807">
                <a:moveTo>
                  <a:pt x="8899807" y="0"/>
                </a:moveTo>
                <a:lnTo>
                  <a:pt x="0" y="0"/>
                </a:lnTo>
                <a:lnTo>
                  <a:pt x="0" y="13349712"/>
                </a:lnTo>
                <a:lnTo>
                  <a:pt x="8899807" y="13349712"/>
                </a:lnTo>
                <a:lnTo>
                  <a:pt x="8899807"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sp>
        <p:nvSpPr>
          <p:cNvPr id="211" name="Google Shape;211;p16"/>
          <p:cNvSpPr txBox="1"/>
          <p:nvPr/>
        </p:nvSpPr>
        <p:spPr>
          <a:xfrm>
            <a:off x="3390900" y="3963686"/>
            <a:ext cx="11506200" cy="1200329"/>
          </a:xfrm>
          <a:prstGeom prst="rect">
            <a:avLst/>
          </a:prstGeom>
          <a:noFill/>
          <a:ln>
            <a:noFill/>
          </a:ln>
        </p:spPr>
        <p:txBody>
          <a:bodyPr anchorCtr="0" anchor="t" bIns="45700" lIns="91425" spcFirstLastPara="1" rIns="91425" wrap="square" tIns="45700">
            <a:spAutoFit/>
          </a:bodyPr>
          <a:lstStyle/>
          <a:p>
            <a:pPr indent="-742950" lvl="0" marL="742950" marR="0" rtl="0" algn="ctr">
              <a:spcBef>
                <a:spcPts val="0"/>
              </a:spcBef>
              <a:spcAft>
                <a:spcPts val="0"/>
              </a:spcAft>
              <a:buClr>
                <a:srgbClr val="4A447D"/>
              </a:buClr>
              <a:buSzPts val="7200"/>
              <a:buFont typeface="Calibri"/>
              <a:buAutoNum type="alphaUcPeriod"/>
            </a:pPr>
            <a:r>
              <a:rPr lang="en-US" sz="7200">
                <a:solidFill>
                  <a:srgbClr val="4A447D"/>
                </a:solidFill>
                <a:latin typeface="Times New Roman"/>
                <a:ea typeface="Times New Roman"/>
                <a:cs typeface="Times New Roman"/>
                <a:sym typeface="Times New Roman"/>
              </a:rPr>
              <a:t> Amtul Hafiz Nasir Sahiba </a:t>
            </a:r>
            <a:endParaRPr/>
          </a:p>
        </p:txBody>
      </p:sp>
      <p:pic>
        <p:nvPicPr>
          <p:cNvPr descr="A black and white logo&#10;&#10;Description automatically generated" id="212" name="Google Shape;212;p16">
            <a:hlinkClick action="ppaction://hlinksldjump" r:id="rId4"/>
          </p:cNvPr>
          <p:cNvPicPr preferRelativeResize="0"/>
          <p:nvPr/>
        </p:nvPicPr>
        <p:blipFill rotWithShape="1">
          <a:blip r:embed="rId5">
            <a:alphaModFix/>
          </a:blip>
          <a:srcRect b="0" l="0" r="0" t="0"/>
          <a:stretch/>
        </p:blipFill>
        <p:spPr>
          <a:xfrm>
            <a:off x="15849600" y="-38100"/>
            <a:ext cx="2740269" cy="274026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7">
            <a:hlinkClick action="ppaction://hlinkshowjump?jump=nextslide"/>
          </p:cNvPr>
          <p:cNvSpPr/>
          <p:nvPr/>
        </p:nvSpPr>
        <p:spPr>
          <a:xfrm>
            <a:off x="7642860" y="9087192"/>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218" name="Google Shape;218;p17"/>
          <p:cNvSpPr txBox="1"/>
          <p:nvPr/>
        </p:nvSpPr>
        <p:spPr>
          <a:xfrm>
            <a:off x="1676400" y="1790700"/>
            <a:ext cx="12877800" cy="2726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When was Lajna Ima'illah established in the US?</a:t>
            </a:r>
            <a:endParaRPr sz="8000">
              <a:solidFill>
                <a:srgbClr val="4A447D"/>
              </a:solidFill>
              <a:latin typeface="Calibri"/>
              <a:ea typeface="Calibri"/>
              <a:cs typeface="Calibri"/>
              <a:sym typeface="Calibri"/>
            </a:endParaRPr>
          </a:p>
        </p:txBody>
      </p:sp>
      <p:sp>
        <p:nvSpPr>
          <p:cNvPr id="219" name="Google Shape;219;p17"/>
          <p:cNvSpPr txBox="1"/>
          <p:nvPr/>
        </p:nvSpPr>
        <p:spPr>
          <a:xfrm>
            <a:off x="1676400" y="4826646"/>
            <a:ext cx="3429000" cy="286232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1935</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1925</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1932</a:t>
            </a:r>
            <a:endParaRPr/>
          </a:p>
        </p:txBody>
      </p:sp>
      <p:sp>
        <p:nvSpPr>
          <p:cNvPr id="220" name="Google Shape;220;p17"/>
          <p:cNvSpPr/>
          <p:nvPr/>
        </p:nvSpPr>
        <p:spPr>
          <a:xfrm flipH="1" rot="573389">
            <a:off x="14699554" y="3359306"/>
            <a:ext cx="5772880" cy="8659321"/>
          </a:xfrm>
          <a:custGeom>
            <a:rect b="b" l="l" r="r" t="t"/>
            <a:pathLst>
              <a:path extrusionOk="0" h="12413294" w="8275529">
                <a:moveTo>
                  <a:pt x="8275529" y="0"/>
                </a:moveTo>
                <a:lnTo>
                  <a:pt x="0" y="0"/>
                </a:lnTo>
                <a:lnTo>
                  <a:pt x="0" y="12413294"/>
                </a:lnTo>
                <a:lnTo>
                  <a:pt x="8275529" y="12413294"/>
                </a:lnTo>
                <a:lnTo>
                  <a:pt x="8275529"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8"/>
          <p:cNvSpPr txBox="1"/>
          <p:nvPr/>
        </p:nvSpPr>
        <p:spPr>
          <a:xfrm>
            <a:off x="7391400" y="4483127"/>
            <a:ext cx="3505200" cy="132074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B. 1925</a:t>
            </a:r>
            <a:endParaRPr sz="8000">
              <a:solidFill>
                <a:srgbClr val="4A447D"/>
              </a:solidFill>
              <a:latin typeface="Times New Roman"/>
              <a:ea typeface="Times New Roman"/>
              <a:cs typeface="Times New Roman"/>
              <a:sym typeface="Times New Roman"/>
            </a:endParaRPr>
          </a:p>
        </p:txBody>
      </p:sp>
      <p:sp>
        <p:nvSpPr>
          <p:cNvPr id="226" name="Google Shape;226;p18"/>
          <p:cNvSpPr/>
          <p:nvPr/>
        </p:nvSpPr>
        <p:spPr>
          <a:xfrm flipH="1" rot="573389">
            <a:off x="14699554" y="3359306"/>
            <a:ext cx="5772880" cy="8659321"/>
          </a:xfrm>
          <a:custGeom>
            <a:rect b="b" l="l" r="r" t="t"/>
            <a:pathLst>
              <a:path extrusionOk="0" h="12413294" w="8275529">
                <a:moveTo>
                  <a:pt x="8275529" y="0"/>
                </a:moveTo>
                <a:lnTo>
                  <a:pt x="0" y="0"/>
                </a:lnTo>
                <a:lnTo>
                  <a:pt x="0" y="12413294"/>
                </a:lnTo>
                <a:lnTo>
                  <a:pt x="8275529" y="12413294"/>
                </a:lnTo>
                <a:lnTo>
                  <a:pt x="8275529"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black and white logo&#10;&#10;Description automatically generated" id="227" name="Google Shape;227;p18">
            <a:hlinkClick action="ppaction://hlinksldjump" r:id="rId4"/>
          </p:cNvPr>
          <p:cNvPicPr preferRelativeResize="0"/>
          <p:nvPr/>
        </p:nvPicPr>
        <p:blipFill rotWithShape="1">
          <a:blip r:embed="rId5">
            <a:alphaModFix/>
          </a:blip>
          <a:srcRect b="0" l="0" r="0" t="0"/>
          <a:stretch/>
        </p:blipFill>
        <p:spPr>
          <a:xfrm>
            <a:off x="15849600" y="0"/>
            <a:ext cx="2740269" cy="274026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9">
            <a:hlinkClick action="ppaction://hlinkshowjump?jump=nextslide"/>
          </p:cNvPr>
          <p:cNvSpPr/>
          <p:nvPr/>
        </p:nvSpPr>
        <p:spPr>
          <a:xfrm>
            <a:off x="764286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233" name="Google Shape;233;p19"/>
          <p:cNvSpPr txBox="1"/>
          <p:nvPr/>
        </p:nvSpPr>
        <p:spPr>
          <a:xfrm>
            <a:off x="1581494" y="571500"/>
            <a:ext cx="12210706" cy="536146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In 1920s and early 1930s, Ahmadi Muslim women in the USA would meet under what name?</a:t>
            </a:r>
            <a:endParaRPr/>
          </a:p>
        </p:txBody>
      </p:sp>
      <p:sp>
        <p:nvSpPr>
          <p:cNvPr id="234" name="Google Shape;234;p19"/>
          <p:cNvSpPr txBox="1"/>
          <p:nvPr/>
        </p:nvSpPr>
        <p:spPr>
          <a:xfrm>
            <a:off x="1581494" y="5943858"/>
            <a:ext cx="14559743" cy="286232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Lajna Ima'illah</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The Sisters in Islam</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The Sewing Circle </a:t>
            </a:r>
            <a:endParaRPr/>
          </a:p>
        </p:txBody>
      </p:sp>
      <p:sp>
        <p:nvSpPr>
          <p:cNvPr id="235" name="Google Shape;235;p19"/>
          <p:cNvSpPr/>
          <p:nvPr/>
        </p:nvSpPr>
        <p:spPr>
          <a:xfrm flipH="1" rot="-2155212">
            <a:off x="14177569" y="-864871"/>
            <a:ext cx="5357576" cy="8036364"/>
          </a:xfrm>
          <a:custGeom>
            <a:rect b="b" l="l" r="r" t="t"/>
            <a:pathLst>
              <a:path extrusionOk="0" h="6997336" w="4664891">
                <a:moveTo>
                  <a:pt x="4664890" y="0"/>
                </a:moveTo>
                <a:lnTo>
                  <a:pt x="0" y="0"/>
                </a:lnTo>
                <a:lnTo>
                  <a:pt x="0" y="6997336"/>
                </a:lnTo>
                <a:lnTo>
                  <a:pt x="4664890" y="6997336"/>
                </a:lnTo>
                <a:lnTo>
                  <a:pt x="466489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p:nvPr/>
        </p:nvSpPr>
        <p:spPr>
          <a:xfrm flipH="1" rot="-315135">
            <a:off x="-3477233" y="-111847"/>
            <a:ext cx="6649828" cy="9974743"/>
          </a:xfrm>
          <a:custGeom>
            <a:rect b="b" l="l" r="r" t="t"/>
            <a:pathLst>
              <a:path extrusionOk="0" h="11067427" w="7378284">
                <a:moveTo>
                  <a:pt x="7378284" y="0"/>
                </a:moveTo>
                <a:lnTo>
                  <a:pt x="0" y="0"/>
                </a:lnTo>
                <a:lnTo>
                  <a:pt x="0" y="11067427"/>
                </a:lnTo>
                <a:lnTo>
                  <a:pt x="7378284" y="11067427"/>
                </a:lnTo>
                <a:lnTo>
                  <a:pt x="7378284"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2"/>
          <p:cNvSpPr/>
          <p:nvPr/>
        </p:nvSpPr>
        <p:spPr>
          <a:xfrm rot="315135">
            <a:off x="15103682" y="144788"/>
            <a:ext cx="6649828" cy="9974743"/>
          </a:xfrm>
          <a:custGeom>
            <a:rect b="b" l="l" r="r" t="t"/>
            <a:pathLst>
              <a:path extrusionOk="0" h="11067427" w="7378284">
                <a:moveTo>
                  <a:pt x="7378284" y="0"/>
                </a:moveTo>
                <a:lnTo>
                  <a:pt x="0" y="0"/>
                </a:lnTo>
                <a:lnTo>
                  <a:pt x="0" y="11067427"/>
                </a:lnTo>
                <a:lnTo>
                  <a:pt x="7378284" y="11067427"/>
                </a:lnTo>
                <a:lnTo>
                  <a:pt x="7378284"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105" name="Google Shape;105;p2"/>
          <p:cNvGraphicFramePr/>
          <p:nvPr/>
        </p:nvGraphicFramePr>
        <p:xfrm>
          <a:off x="1415838" y="685800"/>
          <a:ext cx="3000000" cy="3000000"/>
        </p:xfrm>
        <a:graphic>
          <a:graphicData uri="http://schemas.openxmlformats.org/drawingml/2006/table">
            <a:tbl>
              <a:tblPr bandRow="1" firstRow="1">
                <a:noFill/>
                <a:tableStyleId>{B53D1979-60E5-424F-9A1E-ADDA2B4D177F}</a:tableStyleId>
              </a:tblPr>
              <a:tblGrid>
                <a:gridCol w="2576050"/>
                <a:gridCol w="2576050"/>
                <a:gridCol w="2576050"/>
                <a:gridCol w="2576050"/>
                <a:gridCol w="2576050"/>
                <a:gridCol w="2576050"/>
              </a:tblGrid>
              <a:tr h="1485900">
                <a:tc>
                  <a:txBody>
                    <a:bodyPr/>
                    <a:lstStyle/>
                    <a:p>
                      <a:pPr indent="0" lvl="0" marL="0" marR="0" rtl="0" algn="ctr">
                        <a:spcBef>
                          <a:spcPts val="0"/>
                        </a:spcBef>
                        <a:spcAft>
                          <a:spcPts val="0"/>
                        </a:spcAft>
                        <a:buNone/>
                      </a:pPr>
                      <a:r>
                        <a:rPr lang="en-US" sz="2400" u="none" cap="none" strike="noStrike">
                          <a:latin typeface="Arial"/>
                          <a:ea typeface="Arial"/>
                          <a:cs typeface="Arial"/>
                          <a:sym typeface="Arial"/>
                        </a:rPr>
                        <a:t>History of Lajna Ima'illah and Ahmadiyyat</a:t>
                      </a:r>
                      <a:endParaRPr/>
                    </a:p>
                  </a:txBody>
                  <a:tcPr marT="45725" marB="45725" marR="91450" marL="91450" anchor="ctr">
                    <a:solidFill>
                      <a:srgbClr val="4569A9"/>
                    </a:solidFill>
                  </a:tcPr>
                </a:tc>
                <a:tc>
                  <a:txBody>
                    <a:bodyPr/>
                    <a:lstStyle/>
                    <a:p>
                      <a:pPr indent="0" lvl="0" marL="0" marR="0" rtl="0" algn="ctr">
                        <a:spcBef>
                          <a:spcPts val="0"/>
                        </a:spcBef>
                        <a:spcAft>
                          <a:spcPts val="0"/>
                        </a:spcAft>
                        <a:buNone/>
                      </a:pPr>
                      <a:r>
                        <a:rPr lang="en-US" sz="2400" u="none" cap="none" strike="noStrike">
                          <a:latin typeface="Arial"/>
                          <a:ea typeface="Arial"/>
                          <a:cs typeface="Arial"/>
                          <a:sym typeface="Arial"/>
                        </a:rPr>
                        <a:t>Lajna Ima'illah USA</a:t>
                      </a:r>
                      <a:endParaRPr/>
                    </a:p>
                  </a:txBody>
                  <a:tcPr marT="45725" marB="45725" marR="91450" marL="91450" anchor="ctr">
                    <a:solidFill>
                      <a:srgbClr val="4569A9"/>
                    </a:solidFill>
                  </a:tcPr>
                </a:tc>
                <a:tc>
                  <a:txBody>
                    <a:bodyPr/>
                    <a:lstStyle/>
                    <a:p>
                      <a:pPr indent="0" lvl="0" marL="0" marR="0" rtl="0" algn="ctr">
                        <a:spcBef>
                          <a:spcPts val="0"/>
                        </a:spcBef>
                        <a:spcAft>
                          <a:spcPts val="0"/>
                        </a:spcAft>
                        <a:buNone/>
                      </a:pPr>
                      <a:r>
                        <a:rPr lang="en-US" sz="2400" u="none" cap="none" strike="noStrike">
                          <a:latin typeface="Arial"/>
                          <a:ea typeface="Arial"/>
                          <a:cs typeface="Arial"/>
                          <a:sym typeface="Arial"/>
                        </a:rPr>
                        <a:t>Lajna Constitution</a:t>
                      </a:r>
                      <a:endParaRPr/>
                    </a:p>
                  </a:txBody>
                  <a:tcPr marT="45725" marB="45725" marR="91450" marL="91450" anchor="ctr">
                    <a:solidFill>
                      <a:srgbClr val="4569A9"/>
                    </a:solidFill>
                  </a:tcPr>
                </a:tc>
                <a:tc>
                  <a:txBody>
                    <a:bodyPr/>
                    <a:lstStyle/>
                    <a:p>
                      <a:pPr indent="0" lvl="0" marL="0" marR="0" rtl="0" algn="ctr">
                        <a:spcBef>
                          <a:spcPts val="0"/>
                        </a:spcBef>
                        <a:spcAft>
                          <a:spcPts val="0"/>
                        </a:spcAft>
                        <a:buNone/>
                      </a:pPr>
                      <a:r>
                        <a:rPr lang="en-US" sz="2400" u="none" cap="none" strike="noStrike">
                          <a:latin typeface="Arial"/>
                          <a:ea typeface="Arial"/>
                          <a:cs typeface="Arial"/>
                          <a:sym typeface="Arial"/>
                        </a:rPr>
                        <a:t>Distinguished Women</a:t>
                      </a:r>
                      <a:endParaRPr/>
                    </a:p>
                  </a:txBody>
                  <a:tcPr marT="45725" marB="45725" marR="91450" marL="91450" anchor="ctr">
                    <a:solidFill>
                      <a:srgbClr val="4569A9"/>
                    </a:solidFill>
                  </a:tcPr>
                </a:tc>
                <a:tc>
                  <a:txBody>
                    <a:bodyPr/>
                    <a:lstStyle/>
                    <a:p>
                      <a:pPr indent="0" lvl="0" marL="0" marR="0" rtl="0" algn="ctr">
                        <a:spcBef>
                          <a:spcPts val="0"/>
                        </a:spcBef>
                        <a:spcAft>
                          <a:spcPts val="0"/>
                        </a:spcAft>
                        <a:buNone/>
                      </a:pPr>
                      <a:r>
                        <a:rPr lang="en-US" sz="2400" u="none" cap="none" strike="noStrike">
                          <a:latin typeface="Arial"/>
                          <a:ea typeface="Arial"/>
                          <a:cs typeface="Arial"/>
                          <a:sym typeface="Arial"/>
                        </a:rPr>
                        <a:t>Etiquettes of Salat</a:t>
                      </a:r>
                      <a:endParaRPr sz="2400" u="none" cap="none" strike="noStrike">
                        <a:latin typeface="Arial"/>
                        <a:ea typeface="Arial"/>
                        <a:cs typeface="Arial"/>
                        <a:sym typeface="Arial"/>
                      </a:endParaRPr>
                    </a:p>
                  </a:txBody>
                  <a:tcPr marT="45725" marB="45725" marR="91450" marL="91450" anchor="ctr">
                    <a:solidFill>
                      <a:srgbClr val="4569A9"/>
                    </a:solidFill>
                  </a:tcPr>
                </a:tc>
                <a:tc>
                  <a:txBody>
                    <a:bodyPr/>
                    <a:lstStyle/>
                    <a:p>
                      <a:pPr indent="0" lvl="0" marL="0" marR="0" rtl="0" algn="ctr">
                        <a:spcBef>
                          <a:spcPts val="0"/>
                        </a:spcBef>
                        <a:spcAft>
                          <a:spcPts val="0"/>
                        </a:spcAft>
                        <a:buNone/>
                      </a:pPr>
                      <a:r>
                        <a:rPr lang="en-US" sz="2400" u="none" cap="none" strike="noStrike">
                          <a:latin typeface="Arial"/>
                          <a:ea typeface="Arial"/>
                          <a:cs typeface="Arial"/>
                          <a:sym typeface="Arial"/>
                        </a:rPr>
                        <a:t>Miscellaneous </a:t>
                      </a:r>
                      <a:endParaRPr/>
                    </a:p>
                  </a:txBody>
                  <a:tcPr marT="45725" marB="45725" marR="91450" marL="91450" anchor="ctr">
                    <a:solidFill>
                      <a:srgbClr val="4569A9"/>
                    </a:solidFill>
                  </a:tcPr>
                </a:tc>
              </a:tr>
              <a:tr h="1485900">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4"/>
                        </a:rPr>
                        <a:t>$100</a:t>
                      </a:r>
                      <a:endParaRPr sz="3200" u="none" cap="none" strike="noStrike">
                        <a:latin typeface="Arial"/>
                        <a:ea typeface="Arial"/>
                        <a:cs typeface="Arial"/>
                        <a:sym typeface="Arial"/>
                      </a:endParaRPr>
                    </a:p>
                  </a:txBody>
                  <a:tcPr marT="45725" marB="45725" marR="91450" marL="91450" anchor="ctr">
                    <a:solidFill>
                      <a:srgbClr val="D1E0EE"/>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5"/>
                        </a:rPr>
                        <a:t>$100</a:t>
                      </a:r>
                      <a:endParaRPr sz="3200" u="none" cap="none" strike="noStrike">
                        <a:latin typeface="Arial"/>
                        <a:ea typeface="Arial"/>
                        <a:cs typeface="Arial"/>
                        <a:sym typeface="Arial"/>
                      </a:endParaRPr>
                    </a:p>
                  </a:txBody>
                  <a:tcPr marT="45725" marB="45725" marR="91450" marL="91450" anchor="ctr">
                    <a:solidFill>
                      <a:srgbClr val="D1E0EE"/>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6"/>
                        </a:rPr>
                        <a:t>$100</a:t>
                      </a:r>
                      <a:endParaRPr sz="3200" u="none" cap="none" strike="noStrike">
                        <a:latin typeface="Arial"/>
                        <a:ea typeface="Arial"/>
                        <a:cs typeface="Arial"/>
                        <a:sym typeface="Arial"/>
                      </a:endParaRPr>
                    </a:p>
                  </a:txBody>
                  <a:tcPr marT="45725" marB="45725" marR="91450" marL="91450" anchor="ctr">
                    <a:solidFill>
                      <a:srgbClr val="D1E0EE"/>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7"/>
                        </a:rPr>
                        <a:t>$100</a:t>
                      </a:r>
                      <a:endParaRPr sz="3200" u="none" cap="none" strike="noStrike">
                        <a:latin typeface="Arial"/>
                        <a:ea typeface="Arial"/>
                        <a:cs typeface="Arial"/>
                        <a:sym typeface="Arial"/>
                      </a:endParaRPr>
                    </a:p>
                  </a:txBody>
                  <a:tcPr marT="45725" marB="45725" marR="91450" marL="91450" anchor="ctr">
                    <a:solidFill>
                      <a:srgbClr val="D1E0EE"/>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8"/>
                        </a:rPr>
                        <a:t>$100</a:t>
                      </a:r>
                      <a:endParaRPr sz="3200" u="none" cap="none" strike="noStrike">
                        <a:latin typeface="Arial"/>
                        <a:ea typeface="Arial"/>
                        <a:cs typeface="Arial"/>
                        <a:sym typeface="Arial"/>
                      </a:endParaRPr>
                    </a:p>
                  </a:txBody>
                  <a:tcPr marT="45725" marB="45725" marR="91450" marL="91450" anchor="ctr">
                    <a:solidFill>
                      <a:srgbClr val="D1E0EE"/>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9"/>
                        </a:rPr>
                        <a:t>$100</a:t>
                      </a:r>
                      <a:endParaRPr sz="3200" u="none" cap="none" strike="noStrike">
                        <a:latin typeface="Arial"/>
                        <a:ea typeface="Arial"/>
                        <a:cs typeface="Arial"/>
                        <a:sym typeface="Arial"/>
                      </a:endParaRPr>
                    </a:p>
                  </a:txBody>
                  <a:tcPr marT="45725" marB="45725" marR="91450" marL="91450" anchor="ctr">
                    <a:solidFill>
                      <a:srgbClr val="D1E0EE"/>
                    </a:solidFill>
                  </a:tcPr>
                </a:tc>
              </a:tr>
              <a:tr h="1485900">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10"/>
                        </a:rPr>
                        <a:t>$200</a:t>
                      </a:r>
                      <a:endParaRPr sz="3200" u="none" cap="none" strike="noStrike">
                        <a:latin typeface="Arial"/>
                        <a:ea typeface="Arial"/>
                        <a:cs typeface="Arial"/>
                        <a:sym typeface="Arial"/>
                      </a:endParaRPr>
                    </a:p>
                  </a:txBody>
                  <a:tcPr marT="45725" marB="45725" marR="91450" marL="91450" anchor="ctr">
                    <a:solidFill>
                      <a:srgbClr val="FAFBFD"/>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11"/>
                        </a:rPr>
                        <a:t>$200</a:t>
                      </a:r>
                      <a:endParaRPr sz="3200" u="none" cap="none" strike="noStrike">
                        <a:latin typeface="Arial"/>
                        <a:ea typeface="Arial"/>
                        <a:cs typeface="Arial"/>
                        <a:sym typeface="Arial"/>
                      </a:endParaRPr>
                    </a:p>
                  </a:txBody>
                  <a:tcPr marT="45725" marB="45725" marR="91450" marL="91450" anchor="ctr">
                    <a:solidFill>
                      <a:srgbClr val="FAFBFD"/>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12"/>
                        </a:rPr>
                        <a:t>$200</a:t>
                      </a:r>
                      <a:endParaRPr sz="3200" u="none" cap="none" strike="noStrike">
                        <a:latin typeface="Arial"/>
                        <a:ea typeface="Arial"/>
                        <a:cs typeface="Arial"/>
                        <a:sym typeface="Arial"/>
                      </a:endParaRPr>
                    </a:p>
                  </a:txBody>
                  <a:tcPr marT="45725" marB="45725" marR="91450" marL="91450" anchor="ctr">
                    <a:solidFill>
                      <a:srgbClr val="FAFBFD"/>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13"/>
                        </a:rPr>
                        <a:t>$200</a:t>
                      </a:r>
                      <a:endParaRPr sz="3200" u="none" cap="none" strike="noStrike">
                        <a:latin typeface="Arial"/>
                        <a:ea typeface="Arial"/>
                        <a:cs typeface="Arial"/>
                        <a:sym typeface="Arial"/>
                      </a:endParaRPr>
                    </a:p>
                  </a:txBody>
                  <a:tcPr marT="45725" marB="45725" marR="91450" marL="91450" anchor="ctr">
                    <a:solidFill>
                      <a:srgbClr val="FAFBFD"/>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14"/>
                        </a:rPr>
                        <a:t>$200</a:t>
                      </a:r>
                      <a:endParaRPr sz="3200" u="none" cap="none" strike="noStrike">
                        <a:latin typeface="Arial"/>
                        <a:ea typeface="Arial"/>
                        <a:cs typeface="Arial"/>
                        <a:sym typeface="Arial"/>
                      </a:endParaRPr>
                    </a:p>
                  </a:txBody>
                  <a:tcPr marT="45725" marB="45725" marR="91450" marL="91450" anchor="ctr">
                    <a:solidFill>
                      <a:srgbClr val="FAFBFD"/>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15"/>
                        </a:rPr>
                        <a:t>$200</a:t>
                      </a:r>
                      <a:endParaRPr sz="3200" u="none" cap="none" strike="noStrike">
                        <a:latin typeface="Arial"/>
                        <a:ea typeface="Arial"/>
                        <a:cs typeface="Arial"/>
                        <a:sym typeface="Arial"/>
                      </a:endParaRPr>
                    </a:p>
                  </a:txBody>
                  <a:tcPr marT="45725" marB="45725" marR="91450" marL="91450" anchor="ctr">
                    <a:solidFill>
                      <a:srgbClr val="FAFBFD"/>
                    </a:solidFill>
                  </a:tcPr>
                </a:tc>
              </a:tr>
              <a:tr h="1485900">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16"/>
                        </a:rPr>
                        <a:t>$300</a:t>
                      </a:r>
                      <a:endParaRPr sz="3200" u="none" cap="none" strike="noStrike">
                        <a:latin typeface="Arial"/>
                        <a:ea typeface="Arial"/>
                        <a:cs typeface="Arial"/>
                        <a:sym typeface="Arial"/>
                      </a:endParaRPr>
                    </a:p>
                  </a:txBody>
                  <a:tcPr marT="45725" marB="45725" marR="91450" marL="91450" anchor="ctr">
                    <a:solidFill>
                      <a:srgbClr val="D1E0EE"/>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17"/>
                        </a:rPr>
                        <a:t>$300</a:t>
                      </a:r>
                      <a:endParaRPr sz="3200" u="none" cap="none" strike="noStrike">
                        <a:latin typeface="Arial"/>
                        <a:ea typeface="Arial"/>
                        <a:cs typeface="Arial"/>
                        <a:sym typeface="Arial"/>
                      </a:endParaRPr>
                    </a:p>
                  </a:txBody>
                  <a:tcPr marT="45725" marB="45725" marR="91450" marL="91450" anchor="ctr">
                    <a:solidFill>
                      <a:srgbClr val="D1E0EE"/>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18"/>
                        </a:rPr>
                        <a:t>$300</a:t>
                      </a:r>
                      <a:endParaRPr sz="3200" u="none" cap="none" strike="noStrike">
                        <a:latin typeface="Arial"/>
                        <a:ea typeface="Arial"/>
                        <a:cs typeface="Arial"/>
                        <a:sym typeface="Arial"/>
                      </a:endParaRPr>
                    </a:p>
                  </a:txBody>
                  <a:tcPr marT="45725" marB="45725" marR="91450" marL="91450" anchor="ctr">
                    <a:solidFill>
                      <a:srgbClr val="D1E0EE"/>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19"/>
                        </a:rPr>
                        <a:t>$300</a:t>
                      </a:r>
                      <a:endParaRPr sz="3200" u="none" cap="none" strike="noStrike">
                        <a:latin typeface="Arial"/>
                        <a:ea typeface="Arial"/>
                        <a:cs typeface="Arial"/>
                        <a:sym typeface="Arial"/>
                      </a:endParaRPr>
                    </a:p>
                  </a:txBody>
                  <a:tcPr marT="45725" marB="45725" marR="91450" marL="91450" anchor="ctr">
                    <a:solidFill>
                      <a:srgbClr val="D1E0EE"/>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20"/>
                        </a:rPr>
                        <a:t>$300</a:t>
                      </a:r>
                      <a:endParaRPr sz="3200" u="none" cap="none" strike="noStrike">
                        <a:latin typeface="Arial"/>
                        <a:ea typeface="Arial"/>
                        <a:cs typeface="Arial"/>
                        <a:sym typeface="Arial"/>
                      </a:endParaRPr>
                    </a:p>
                  </a:txBody>
                  <a:tcPr marT="45725" marB="45725" marR="91450" marL="91450" anchor="ctr">
                    <a:solidFill>
                      <a:srgbClr val="D1E0EE"/>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21"/>
                        </a:rPr>
                        <a:t>$300</a:t>
                      </a:r>
                      <a:endParaRPr sz="3200" u="none" cap="none" strike="noStrike">
                        <a:latin typeface="Arial"/>
                        <a:ea typeface="Arial"/>
                        <a:cs typeface="Arial"/>
                        <a:sym typeface="Arial"/>
                      </a:endParaRPr>
                    </a:p>
                  </a:txBody>
                  <a:tcPr marT="45725" marB="45725" marR="91450" marL="91450" anchor="ctr">
                    <a:solidFill>
                      <a:srgbClr val="D1E0EE"/>
                    </a:solidFill>
                  </a:tcPr>
                </a:tc>
              </a:tr>
              <a:tr h="1485900">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22"/>
                        </a:rPr>
                        <a:t>$400</a:t>
                      </a:r>
                      <a:endParaRPr sz="3200" u="none" cap="none" strike="noStrike">
                        <a:highlight>
                          <a:schemeClr val="accent1"/>
                        </a:highlight>
                        <a:latin typeface="Arial"/>
                        <a:ea typeface="Arial"/>
                        <a:cs typeface="Arial"/>
                        <a:sym typeface="Arial"/>
                      </a:endParaRPr>
                    </a:p>
                  </a:txBody>
                  <a:tcPr marT="45725" marB="45725" marR="91450" marL="91450" anchor="ctr">
                    <a:solidFill>
                      <a:srgbClr val="FAFBFD"/>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23"/>
                        </a:rPr>
                        <a:t>$400</a:t>
                      </a:r>
                      <a:endParaRPr sz="3200" u="none" cap="none" strike="noStrike">
                        <a:latin typeface="Arial"/>
                        <a:ea typeface="Arial"/>
                        <a:cs typeface="Arial"/>
                        <a:sym typeface="Arial"/>
                      </a:endParaRPr>
                    </a:p>
                  </a:txBody>
                  <a:tcPr marT="45725" marB="45725" marR="91450" marL="91450" anchor="ctr">
                    <a:solidFill>
                      <a:srgbClr val="FAFBFD"/>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24"/>
                        </a:rPr>
                        <a:t>$400</a:t>
                      </a:r>
                      <a:endParaRPr sz="3200" u="none" cap="none" strike="noStrike">
                        <a:latin typeface="Arial"/>
                        <a:ea typeface="Arial"/>
                        <a:cs typeface="Arial"/>
                        <a:sym typeface="Arial"/>
                      </a:endParaRPr>
                    </a:p>
                  </a:txBody>
                  <a:tcPr marT="45725" marB="45725" marR="91450" marL="91450" anchor="ctr">
                    <a:solidFill>
                      <a:srgbClr val="FAFBFD"/>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25"/>
                        </a:rPr>
                        <a:t>$400</a:t>
                      </a:r>
                      <a:endParaRPr sz="3200" u="none" cap="none" strike="noStrike">
                        <a:latin typeface="Arial"/>
                        <a:ea typeface="Arial"/>
                        <a:cs typeface="Arial"/>
                        <a:sym typeface="Arial"/>
                      </a:endParaRPr>
                    </a:p>
                  </a:txBody>
                  <a:tcPr marT="45725" marB="45725" marR="91450" marL="91450" anchor="ctr">
                    <a:solidFill>
                      <a:srgbClr val="FAFBFD"/>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26"/>
                        </a:rPr>
                        <a:t>$400</a:t>
                      </a:r>
                      <a:endParaRPr sz="3200" u="none" cap="none" strike="noStrike">
                        <a:latin typeface="Arial"/>
                        <a:ea typeface="Arial"/>
                        <a:cs typeface="Arial"/>
                        <a:sym typeface="Arial"/>
                      </a:endParaRPr>
                    </a:p>
                  </a:txBody>
                  <a:tcPr marT="45725" marB="45725" marR="91450" marL="91450" anchor="ctr">
                    <a:solidFill>
                      <a:srgbClr val="FAFBFD"/>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27"/>
                        </a:rPr>
                        <a:t>$400</a:t>
                      </a:r>
                      <a:endParaRPr sz="3200" u="none" cap="none" strike="noStrike">
                        <a:latin typeface="Arial"/>
                        <a:ea typeface="Arial"/>
                        <a:cs typeface="Arial"/>
                        <a:sym typeface="Arial"/>
                      </a:endParaRPr>
                    </a:p>
                  </a:txBody>
                  <a:tcPr marT="45725" marB="45725" marR="91450" marL="91450" anchor="ctr">
                    <a:solidFill>
                      <a:srgbClr val="FAFBFD"/>
                    </a:solidFill>
                  </a:tcPr>
                </a:tc>
              </a:tr>
              <a:tr h="1485900">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28"/>
                        </a:rPr>
                        <a:t>$500</a:t>
                      </a:r>
                      <a:endParaRPr sz="3200" u="none" cap="none" strike="noStrike">
                        <a:latin typeface="Arial"/>
                        <a:ea typeface="Arial"/>
                        <a:cs typeface="Arial"/>
                        <a:sym typeface="Arial"/>
                      </a:endParaRPr>
                    </a:p>
                  </a:txBody>
                  <a:tcPr marT="45725" marB="45725" marR="91450" marL="91450" anchor="ctr">
                    <a:solidFill>
                      <a:srgbClr val="D1E0EE"/>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29"/>
                        </a:rPr>
                        <a:t>$500</a:t>
                      </a:r>
                      <a:endParaRPr sz="3200" u="none" cap="none" strike="noStrike">
                        <a:latin typeface="Arial"/>
                        <a:ea typeface="Arial"/>
                        <a:cs typeface="Arial"/>
                        <a:sym typeface="Arial"/>
                      </a:endParaRPr>
                    </a:p>
                  </a:txBody>
                  <a:tcPr marT="45725" marB="45725" marR="91450" marL="91450" anchor="ctr">
                    <a:solidFill>
                      <a:srgbClr val="D1E0EE"/>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30"/>
                        </a:rPr>
                        <a:t>$500</a:t>
                      </a:r>
                      <a:endParaRPr sz="3200" u="none" cap="none" strike="noStrike">
                        <a:latin typeface="Arial"/>
                        <a:ea typeface="Arial"/>
                        <a:cs typeface="Arial"/>
                        <a:sym typeface="Arial"/>
                      </a:endParaRPr>
                    </a:p>
                  </a:txBody>
                  <a:tcPr marT="45725" marB="45725" marR="91450" marL="91450" anchor="ctr">
                    <a:solidFill>
                      <a:srgbClr val="D1E0EE"/>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31"/>
                        </a:rPr>
                        <a:t>$500</a:t>
                      </a:r>
                      <a:endParaRPr sz="3200" u="none" cap="none" strike="noStrike">
                        <a:latin typeface="Arial"/>
                        <a:ea typeface="Arial"/>
                        <a:cs typeface="Arial"/>
                        <a:sym typeface="Arial"/>
                      </a:endParaRPr>
                    </a:p>
                  </a:txBody>
                  <a:tcPr marT="45725" marB="45725" marR="91450" marL="91450" anchor="ctr">
                    <a:solidFill>
                      <a:srgbClr val="D1E0EE"/>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32"/>
                        </a:rPr>
                        <a:t>$500</a:t>
                      </a:r>
                      <a:endParaRPr sz="3200" u="none" cap="none" strike="noStrike">
                        <a:latin typeface="Arial"/>
                        <a:ea typeface="Arial"/>
                        <a:cs typeface="Arial"/>
                        <a:sym typeface="Arial"/>
                      </a:endParaRPr>
                    </a:p>
                  </a:txBody>
                  <a:tcPr marT="45725" marB="45725" marR="91450" marL="91450" anchor="ctr">
                    <a:solidFill>
                      <a:srgbClr val="D1E0EE"/>
                    </a:solidFill>
                  </a:tcPr>
                </a:tc>
                <a:tc>
                  <a:txBody>
                    <a:bodyPr/>
                    <a:lstStyle/>
                    <a:p>
                      <a:pPr indent="0" lvl="0" marL="0" marR="0" rtl="0" algn="ctr">
                        <a:spcBef>
                          <a:spcPts val="0"/>
                        </a:spcBef>
                        <a:spcAft>
                          <a:spcPts val="0"/>
                        </a:spcAft>
                        <a:buNone/>
                      </a:pPr>
                      <a:r>
                        <a:rPr lang="en-US" sz="3200" u="sng" cap="none" strike="noStrike">
                          <a:solidFill>
                            <a:schemeClr val="hlink"/>
                          </a:solidFill>
                          <a:latin typeface="Arial"/>
                          <a:ea typeface="Arial"/>
                          <a:cs typeface="Arial"/>
                          <a:sym typeface="Arial"/>
                          <a:hlinkClick action="ppaction://hlinksldjump" r:id="rId33"/>
                        </a:rPr>
                        <a:t>$500</a:t>
                      </a:r>
                      <a:endParaRPr sz="3200" u="none" cap="none" strike="noStrike">
                        <a:latin typeface="Arial"/>
                        <a:ea typeface="Arial"/>
                        <a:cs typeface="Arial"/>
                        <a:sym typeface="Arial"/>
                      </a:endParaRPr>
                    </a:p>
                  </a:txBody>
                  <a:tcPr marT="45725" marB="45725" marR="91450" marL="91450" anchor="ctr">
                    <a:solidFill>
                      <a:srgbClr val="D1E0EE"/>
                    </a:solidFill>
                  </a:tcPr>
                </a:tc>
              </a:tr>
            </a:tbl>
          </a:graphicData>
        </a:graphic>
      </p:graphicFrame>
      <p:sp>
        <p:nvSpPr>
          <p:cNvPr id="106" name="Google Shape;106;p2">
            <a:hlinkClick action="ppaction://hlinkshowjump?jump=lastslide"/>
          </p:cNvPr>
          <p:cNvSpPr/>
          <p:nvPr/>
        </p:nvSpPr>
        <p:spPr>
          <a:xfrm>
            <a:off x="16872162" y="9601200"/>
            <a:ext cx="1263438" cy="57150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4569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4569A9"/>
                </a:solidFill>
                <a:latin typeface="Calibri"/>
                <a:ea typeface="Calibri"/>
                <a:cs typeface="Calibri"/>
                <a:sym typeface="Calibri"/>
              </a:rPr>
              <a:t>End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0"/>
          <p:cNvSpPr txBox="1"/>
          <p:nvPr/>
        </p:nvSpPr>
        <p:spPr>
          <a:xfrm>
            <a:off x="4533900" y="4481780"/>
            <a:ext cx="922020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0">
                <a:solidFill>
                  <a:srgbClr val="4A447D"/>
                </a:solidFill>
                <a:latin typeface="Times New Roman"/>
                <a:ea typeface="Times New Roman"/>
                <a:cs typeface="Times New Roman"/>
                <a:sym typeface="Times New Roman"/>
              </a:rPr>
              <a:t>C. The Sewing Circle</a:t>
            </a:r>
            <a:endParaRPr/>
          </a:p>
        </p:txBody>
      </p:sp>
      <p:sp>
        <p:nvSpPr>
          <p:cNvPr id="241" name="Google Shape;241;p20"/>
          <p:cNvSpPr/>
          <p:nvPr/>
        </p:nvSpPr>
        <p:spPr>
          <a:xfrm flipH="1" rot="-2155212">
            <a:off x="14177569" y="-864871"/>
            <a:ext cx="5357576" cy="8036364"/>
          </a:xfrm>
          <a:custGeom>
            <a:rect b="b" l="l" r="r" t="t"/>
            <a:pathLst>
              <a:path extrusionOk="0" h="6997336" w="4664891">
                <a:moveTo>
                  <a:pt x="4664890" y="0"/>
                </a:moveTo>
                <a:lnTo>
                  <a:pt x="0" y="0"/>
                </a:lnTo>
                <a:lnTo>
                  <a:pt x="0" y="6997336"/>
                </a:lnTo>
                <a:lnTo>
                  <a:pt x="4664890" y="6997336"/>
                </a:lnTo>
                <a:lnTo>
                  <a:pt x="466489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black and white logo&#10;&#10;Description automatically generated" id="242" name="Google Shape;242;p20">
            <a:hlinkClick action="ppaction://hlinksldjump" r:id="rId4"/>
          </p:cNvPr>
          <p:cNvPicPr preferRelativeResize="0"/>
          <p:nvPr/>
        </p:nvPicPr>
        <p:blipFill rotWithShape="1">
          <a:blip r:embed="rId5">
            <a:alphaModFix/>
          </a:blip>
          <a:srcRect b="0" l="0" r="0" t="0"/>
          <a:stretch/>
        </p:blipFill>
        <p:spPr>
          <a:xfrm>
            <a:off x="15849600" y="7505700"/>
            <a:ext cx="2740269" cy="274026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1">
            <a:hlinkClick action="ppaction://hlinkshowjump?jump=nextslide"/>
          </p:cNvPr>
          <p:cNvSpPr/>
          <p:nvPr/>
        </p:nvSpPr>
        <p:spPr>
          <a:xfrm>
            <a:off x="731520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248" name="Google Shape;248;p21"/>
          <p:cNvSpPr txBox="1"/>
          <p:nvPr/>
        </p:nvSpPr>
        <p:spPr>
          <a:xfrm>
            <a:off x="3095141" y="1429007"/>
            <a:ext cx="12097718" cy="27269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When was Lajna website USA launched?</a:t>
            </a:r>
            <a:endParaRPr/>
          </a:p>
        </p:txBody>
      </p:sp>
      <p:sp>
        <p:nvSpPr>
          <p:cNvPr id="249" name="Google Shape;249;p21"/>
          <p:cNvSpPr txBox="1"/>
          <p:nvPr/>
        </p:nvSpPr>
        <p:spPr>
          <a:xfrm>
            <a:off x="5303209" y="4736563"/>
            <a:ext cx="7681582" cy="2862322"/>
          </a:xfrm>
          <a:prstGeom prst="rect">
            <a:avLst/>
          </a:prstGeom>
          <a:noFill/>
          <a:ln>
            <a:noFill/>
          </a:ln>
        </p:spPr>
        <p:txBody>
          <a:bodyPr anchorCtr="0" anchor="t" bIns="45700" lIns="91425" spcFirstLastPara="1" rIns="91425" wrap="square" tIns="45700">
            <a:spAutoFit/>
          </a:bodyPr>
          <a:lstStyle/>
          <a:p>
            <a:pPr indent="-742950" lvl="0" marL="742950" marR="0" rtl="0" algn="ctr">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2010</a:t>
            </a:r>
            <a:endParaRPr/>
          </a:p>
          <a:p>
            <a:pPr indent="-742950" lvl="0" marL="742950" marR="0" rtl="0" algn="ctr">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2012</a:t>
            </a:r>
            <a:endParaRPr/>
          </a:p>
          <a:p>
            <a:pPr indent="-742950" lvl="0" marL="742950" marR="0" rtl="0" algn="ctr">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2009</a:t>
            </a:r>
            <a:endParaRPr/>
          </a:p>
        </p:txBody>
      </p:sp>
      <p:sp>
        <p:nvSpPr>
          <p:cNvPr id="250" name="Google Shape;250;p21"/>
          <p:cNvSpPr/>
          <p:nvPr/>
        </p:nvSpPr>
        <p:spPr>
          <a:xfrm rot="-1012595">
            <a:off x="-1753486" y="4606598"/>
            <a:ext cx="5671621" cy="8507432"/>
          </a:xfrm>
          <a:custGeom>
            <a:rect b="b" l="l" r="r" t="t"/>
            <a:pathLst>
              <a:path extrusionOk="0" h="7091769" w="4727846">
                <a:moveTo>
                  <a:pt x="0" y="0"/>
                </a:moveTo>
                <a:lnTo>
                  <a:pt x="4727846" y="0"/>
                </a:lnTo>
                <a:lnTo>
                  <a:pt x="4727846" y="7091769"/>
                </a:lnTo>
                <a:lnTo>
                  <a:pt x="0" y="709176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2"/>
          <p:cNvSpPr txBox="1"/>
          <p:nvPr/>
        </p:nvSpPr>
        <p:spPr>
          <a:xfrm>
            <a:off x="3095141" y="4483127"/>
            <a:ext cx="12097718" cy="1320746"/>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A. 2010</a:t>
            </a:r>
            <a:endParaRPr/>
          </a:p>
        </p:txBody>
      </p:sp>
      <p:sp>
        <p:nvSpPr>
          <p:cNvPr id="256" name="Google Shape;256;p22"/>
          <p:cNvSpPr/>
          <p:nvPr/>
        </p:nvSpPr>
        <p:spPr>
          <a:xfrm rot="-1012595">
            <a:off x="-1753486" y="4606598"/>
            <a:ext cx="5671621" cy="8507432"/>
          </a:xfrm>
          <a:custGeom>
            <a:rect b="b" l="l" r="r" t="t"/>
            <a:pathLst>
              <a:path extrusionOk="0" h="7091769" w="4727846">
                <a:moveTo>
                  <a:pt x="0" y="0"/>
                </a:moveTo>
                <a:lnTo>
                  <a:pt x="4727846" y="0"/>
                </a:lnTo>
                <a:lnTo>
                  <a:pt x="4727846" y="7091769"/>
                </a:lnTo>
                <a:lnTo>
                  <a:pt x="0" y="709176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black and white logo&#10;&#10;Description automatically generated" id="257" name="Google Shape;257;p22">
            <a:hlinkClick action="ppaction://hlinksldjump" r:id="rId4"/>
          </p:cNvPr>
          <p:cNvPicPr preferRelativeResize="0"/>
          <p:nvPr/>
        </p:nvPicPr>
        <p:blipFill rotWithShape="1">
          <a:blip r:embed="rId5">
            <a:alphaModFix/>
          </a:blip>
          <a:srcRect b="0" l="0" r="0" t="0"/>
          <a:stretch/>
        </p:blipFill>
        <p:spPr>
          <a:xfrm>
            <a:off x="15849600" y="-38100"/>
            <a:ext cx="2740269" cy="274026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3">
            <a:hlinkClick action="ppaction://hlinkshowjump?jump=nextslide"/>
          </p:cNvPr>
          <p:cNvSpPr/>
          <p:nvPr/>
        </p:nvSpPr>
        <p:spPr>
          <a:xfrm>
            <a:off x="766572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263" name="Google Shape;263;p23"/>
          <p:cNvSpPr txBox="1"/>
          <p:nvPr/>
        </p:nvSpPr>
        <p:spPr>
          <a:xfrm>
            <a:off x="2385770" y="723900"/>
            <a:ext cx="13516459" cy="3955314"/>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What is the minimum age to become a member of Lajna Imaillah?</a:t>
            </a:r>
            <a:endParaRPr sz="8000">
              <a:solidFill>
                <a:srgbClr val="4A447D"/>
              </a:solidFill>
              <a:latin typeface="Times New Roman"/>
              <a:ea typeface="Times New Roman"/>
              <a:cs typeface="Times New Roman"/>
              <a:sym typeface="Times New Roman"/>
            </a:endParaRPr>
          </a:p>
        </p:txBody>
      </p:sp>
      <p:sp>
        <p:nvSpPr>
          <p:cNvPr id="264" name="Google Shape;264;p23"/>
          <p:cNvSpPr/>
          <p:nvPr/>
        </p:nvSpPr>
        <p:spPr>
          <a:xfrm rot="411396">
            <a:off x="15732729" y="3284004"/>
            <a:ext cx="5110541" cy="7665812"/>
          </a:xfrm>
          <a:custGeom>
            <a:rect b="b" l="l" r="r" t="t"/>
            <a:pathLst>
              <a:path extrusionOk="0" h="7091769" w="4727846">
                <a:moveTo>
                  <a:pt x="0" y="0"/>
                </a:moveTo>
                <a:lnTo>
                  <a:pt x="4727846" y="0"/>
                </a:lnTo>
                <a:lnTo>
                  <a:pt x="4727846" y="7091769"/>
                </a:lnTo>
                <a:lnTo>
                  <a:pt x="0" y="709176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23"/>
          <p:cNvSpPr txBox="1"/>
          <p:nvPr/>
        </p:nvSpPr>
        <p:spPr>
          <a:xfrm>
            <a:off x="5485906" y="5167217"/>
            <a:ext cx="7316185" cy="286232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Above the age of 15</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Above the age of 18</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Above the age of 13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4"/>
          <p:cNvSpPr txBox="1"/>
          <p:nvPr/>
        </p:nvSpPr>
        <p:spPr>
          <a:xfrm>
            <a:off x="4038600" y="4481780"/>
            <a:ext cx="1021080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0">
                <a:solidFill>
                  <a:srgbClr val="4A447D"/>
                </a:solidFill>
                <a:latin typeface="Times New Roman"/>
                <a:ea typeface="Times New Roman"/>
                <a:cs typeface="Times New Roman"/>
                <a:sym typeface="Times New Roman"/>
              </a:rPr>
              <a:t>A. Above the age of 15</a:t>
            </a:r>
            <a:endParaRPr/>
          </a:p>
        </p:txBody>
      </p:sp>
      <p:sp>
        <p:nvSpPr>
          <p:cNvPr id="271" name="Google Shape;271;p24"/>
          <p:cNvSpPr/>
          <p:nvPr/>
        </p:nvSpPr>
        <p:spPr>
          <a:xfrm rot="411396">
            <a:off x="15732729" y="3284004"/>
            <a:ext cx="5110541" cy="7665812"/>
          </a:xfrm>
          <a:custGeom>
            <a:rect b="b" l="l" r="r" t="t"/>
            <a:pathLst>
              <a:path extrusionOk="0" h="7091769" w="4727846">
                <a:moveTo>
                  <a:pt x="0" y="0"/>
                </a:moveTo>
                <a:lnTo>
                  <a:pt x="4727846" y="0"/>
                </a:lnTo>
                <a:lnTo>
                  <a:pt x="4727846" y="7091769"/>
                </a:lnTo>
                <a:lnTo>
                  <a:pt x="0" y="709176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black and white logo&#10;&#10;Description automatically generated" id="272" name="Google Shape;272;p24">
            <a:hlinkClick action="ppaction://hlinksldjump" r:id="rId4"/>
          </p:cNvPr>
          <p:cNvPicPr preferRelativeResize="0"/>
          <p:nvPr/>
        </p:nvPicPr>
        <p:blipFill rotWithShape="1">
          <a:blip r:embed="rId5">
            <a:alphaModFix/>
          </a:blip>
          <a:srcRect b="0" l="0" r="0" t="0"/>
          <a:stretch/>
        </p:blipFill>
        <p:spPr>
          <a:xfrm>
            <a:off x="15849600" y="0"/>
            <a:ext cx="2740269" cy="274026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5"/>
          <p:cNvSpPr/>
          <p:nvPr/>
        </p:nvSpPr>
        <p:spPr>
          <a:xfrm rot="-315135">
            <a:off x="15186357" y="-262717"/>
            <a:ext cx="7208289" cy="10812433"/>
          </a:xfrm>
          <a:custGeom>
            <a:rect b="b" l="l" r="r" t="t"/>
            <a:pathLst>
              <a:path extrusionOk="0" h="7908865" w="5272577">
                <a:moveTo>
                  <a:pt x="0" y="0"/>
                </a:moveTo>
                <a:lnTo>
                  <a:pt x="5272577" y="0"/>
                </a:lnTo>
                <a:lnTo>
                  <a:pt x="5272577" y="7908865"/>
                </a:lnTo>
                <a:lnTo>
                  <a:pt x="0" y="790886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sp>
        <p:nvSpPr>
          <p:cNvPr id="278" name="Google Shape;278;p25">
            <a:hlinkClick action="ppaction://hlinkshowjump?jump=nextslide"/>
          </p:cNvPr>
          <p:cNvSpPr/>
          <p:nvPr/>
        </p:nvSpPr>
        <p:spPr>
          <a:xfrm>
            <a:off x="731520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279" name="Google Shape;279;p25"/>
          <p:cNvSpPr txBox="1"/>
          <p:nvPr/>
        </p:nvSpPr>
        <p:spPr>
          <a:xfrm>
            <a:off x="762000" y="3390900"/>
            <a:ext cx="13106400" cy="395531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How did the establishment of Lajna Imaillah empower woman?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6"/>
          <p:cNvSpPr txBox="1"/>
          <p:nvPr/>
        </p:nvSpPr>
        <p:spPr>
          <a:xfrm>
            <a:off x="978877" y="2327632"/>
            <a:ext cx="13716000" cy="5829353"/>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6600">
                <a:solidFill>
                  <a:srgbClr val="4A447D"/>
                </a:solidFill>
                <a:latin typeface="Times New Roman"/>
                <a:ea typeface="Times New Roman"/>
                <a:cs typeface="Times New Roman"/>
                <a:sym typeface="Times New Roman"/>
              </a:rPr>
              <a:t>As Hazrat Khalifatul-Masih II</a:t>
            </a:r>
            <a:r>
              <a:rPr baseline="30000" lang="en-US" sz="6600">
                <a:solidFill>
                  <a:srgbClr val="4A447D"/>
                </a:solidFill>
                <a:latin typeface="Times New Roman"/>
                <a:ea typeface="Times New Roman"/>
                <a:cs typeface="Times New Roman"/>
                <a:sym typeface="Times New Roman"/>
              </a:rPr>
              <a:t>ra</a:t>
            </a:r>
            <a:r>
              <a:rPr lang="en-US" sz="6600">
                <a:solidFill>
                  <a:srgbClr val="4A447D"/>
                </a:solidFill>
                <a:latin typeface="Times New Roman"/>
                <a:ea typeface="Times New Roman"/>
                <a:cs typeface="Times New Roman"/>
                <a:sym typeface="Times New Roman"/>
              </a:rPr>
              <a:t> said in an address to Lajna Ima’illah in 1922:</a:t>
            </a:r>
            <a:endParaRPr/>
          </a:p>
          <a:p>
            <a:pPr indent="0" lvl="0" marL="0" marR="0" rtl="0" algn="l">
              <a:lnSpc>
                <a:spcPct val="107000"/>
              </a:lnSpc>
              <a:spcBef>
                <a:spcPts val="800"/>
              </a:spcBef>
              <a:spcAft>
                <a:spcPts val="0"/>
              </a:spcAft>
              <a:buNone/>
            </a:pPr>
            <a:r>
              <a:t/>
            </a:r>
            <a:endParaRPr sz="2800">
              <a:solidFill>
                <a:srgbClr val="4A447D"/>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None/>
            </a:pPr>
            <a:r>
              <a:rPr lang="en-US" sz="6000">
                <a:solidFill>
                  <a:srgbClr val="4A447D"/>
                </a:solidFill>
                <a:latin typeface="Times New Roman"/>
                <a:ea typeface="Times New Roman"/>
                <a:cs typeface="Times New Roman"/>
                <a:sym typeface="Times New Roman"/>
              </a:rPr>
              <a:t>“In order to fulfil the objectives of our creation the efforts of our women are equally necessary to the efforts of our men.” </a:t>
            </a:r>
            <a:endParaRPr/>
          </a:p>
        </p:txBody>
      </p:sp>
      <p:pic>
        <p:nvPicPr>
          <p:cNvPr descr="A black and white logo&#10;&#10;Description automatically generated" id="285" name="Google Shape;285;p26">
            <a:hlinkClick action="ppaction://hlinksldjump" r:id="rId3"/>
          </p:cNvPr>
          <p:cNvPicPr preferRelativeResize="0"/>
          <p:nvPr/>
        </p:nvPicPr>
        <p:blipFill rotWithShape="1">
          <a:blip r:embed="rId4">
            <a:alphaModFix/>
          </a:blip>
          <a:srcRect b="0" l="0" r="0" t="0"/>
          <a:stretch/>
        </p:blipFill>
        <p:spPr>
          <a:xfrm>
            <a:off x="15849600" y="0"/>
            <a:ext cx="2740269" cy="2740269"/>
          </a:xfrm>
          <a:prstGeom prst="rect">
            <a:avLst/>
          </a:prstGeom>
          <a:noFill/>
          <a:ln>
            <a:noFill/>
          </a:ln>
        </p:spPr>
      </p:pic>
      <p:sp>
        <p:nvSpPr>
          <p:cNvPr id="286" name="Google Shape;286;p26"/>
          <p:cNvSpPr/>
          <p:nvPr/>
        </p:nvSpPr>
        <p:spPr>
          <a:xfrm rot="-315135">
            <a:off x="15186357" y="2024839"/>
            <a:ext cx="7208289" cy="10812433"/>
          </a:xfrm>
          <a:custGeom>
            <a:rect b="b" l="l" r="r" t="t"/>
            <a:pathLst>
              <a:path extrusionOk="0" h="7908865" w="5272577">
                <a:moveTo>
                  <a:pt x="0" y="0"/>
                </a:moveTo>
                <a:lnTo>
                  <a:pt x="5272577" y="0"/>
                </a:lnTo>
                <a:lnTo>
                  <a:pt x="5272577" y="7908865"/>
                </a:lnTo>
                <a:lnTo>
                  <a:pt x="0" y="79088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7">
            <a:hlinkClick action="ppaction://hlinkshowjump?jump=nextslide"/>
          </p:cNvPr>
          <p:cNvSpPr/>
          <p:nvPr/>
        </p:nvSpPr>
        <p:spPr>
          <a:xfrm>
            <a:off x="731520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292" name="Google Shape;292;p27"/>
          <p:cNvSpPr txBox="1"/>
          <p:nvPr/>
        </p:nvSpPr>
        <p:spPr>
          <a:xfrm>
            <a:off x="4875815" y="1485900"/>
            <a:ext cx="12435840" cy="246349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7200">
                <a:solidFill>
                  <a:srgbClr val="4A447D"/>
                </a:solidFill>
                <a:latin typeface="Times New Roman"/>
                <a:ea typeface="Times New Roman"/>
                <a:cs typeface="Times New Roman"/>
                <a:sym typeface="Times New Roman"/>
              </a:rPr>
              <a:t>What is the duration of the Lajna Ima'illah year? </a:t>
            </a:r>
            <a:endParaRPr sz="7200">
              <a:solidFill>
                <a:srgbClr val="4A447D"/>
              </a:solidFill>
              <a:latin typeface="Calibri"/>
              <a:ea typeface="Calibri"/>
              <a:cs typeface="Calibri"/>
              <a:sym typeface="Calibri"/>
            </a:endParaRPr>
          </a:p>
        </p:txBody>
      </p:sp>
      <p:sp>
        <p:nvSpPr>
          <p:cNvPr id="293" name="Google Shape;293;p27"/>
          <p:cNvSpPr txBox="1"/>
          <p:nvPr/>
        </p:nvSpPr>
        <p:spPr>
          <a:xfrm>
            <a:off x="4875815" y="4482087"/>
            <a:ext cx="12420600" cy="286232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January 1st to December 31st</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October 1st to September 30th </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March 1st to February 28</a:t>
            </a:r>
            <a:endParaRPr/>
          </a:p>
        </p:txBody>
      </p:sp>
      <p:sp>
        <p:nvSpPr>
          <p:cNvPr id="294" name="Google Shape;294;p27"/>
          <p:cNvSpPr/>
          <p:nvPr/>
        </p:nvSpPr>
        <p:spPr>
          <a:xfrm rot="573389">
            <a:off x="-4513396" y="-877470"/>
            <a:ext cx="8275529" cy="12413294"/>
          </a:xfrm>
          <a:custGeom>
            <a:rect b="b" l="l" r="r" t="t"/>
            <a:pathLst>
              <a:path extrusionOk="0" h="12413294" w="8275529">
                <a:moveTo>
                  <a:pt x="0" y="0"/>
                </a:moveTo>
                <a:lnTo>
                  <a:pt x="8275529" y="0"/>
                </a:lnTo>
                <a:lnTo>
                  <a:pt x="8275529" y="12413294"/>
                </a:lnTo>
                <a:lnTo>
                  <a:pt x="0" y="1241329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8"/>
          <p:cNvSpPr txBox="1"/>
          <p:nvPr/>
        </p:nvSpPr>
        <p:spPr>
          <a:xfrm>
            <a:off x="3825240" y="4730198"/>
            <a:ext cx="12934259" cy="1197957"/>
          </a:xfrm>
          <a:prstGeom prst="rect">
            <a:avLst/>
          </a:prstGeom>
          <a:noFill/>
          <a:ln>
            <a:noFill/>
          </a:ln>
        </p:spPr>
        <p:txBody>
          <a:bodyPr anchorCtr="0" anchor="t" bIns="45700" lIns="91425" spcFirstLastPara="1" rIns="91425" wrap="square" tIns="45700">
            <a:spAutoFit/>
          </a:bodyPr>
          <a:lstStyle/>
          <a:p>
            <a:pPr indent="0" lvl="0" marL="0" marR="0" rtl="0" algn="r">
              <a:lnSpc>
                <a:spcPct val="107000"/>
              </a:lnSpc>
              <a:spcBef>
                <a:spcPts val="0"/>
              </a:spcBef>
              <a:spcAft>
                <a:spcPts val="0"/>
              </a:spcAft>
              <a:buNone/>
            </a:pPr>
            <a:r>
              <a:rPr lang="en-US" sz="7200">
                <a:solidFill>
                  <a:srgbClr val="4A447D"/>
                </a:solidFill>
                <a:latin typeface="Times New Roman"/>
                <a:ea typeface="Times New Roman"/>
                <a:cs typeface="Times New Roman"/>
                <a:sym typeface="Times New Roman"/>
              </a:rPr>
              <a:t>B. October 1st to September 30th </a:t>
            </a:r>
            <a:endParaRPr/>
          </a:p>
        </p:txBody>
      </p:sp>
      <p:sp>
        <p:nvSpPr>
          <p:cNvPr id="300" name="Google Shape;300;p28"/>
          <p:cNvSpPr/>
          <p:nvPr/>
        </p:nvSpPr>
        <p:spPr>
          <a:xfrm rot="573389">
            <a:off x="-4513396" y="-877470"/>
            <a:ext cx="8275529" cy="12413294"/>
          </a:xfrm>
          <a:custGeom>
            <a:rect b="b" l="l" r="r" t="t"/>
            <a:pathLst>
              <a:path extrusionOk="0" h="12413294" w="8275529">
                <a:moveTo>
                  <a:pt x="0" y="0"/>
                </a:moveTo>
                <a:lnTo>
                  <a:pt x="8275529" y="0"/>
                </a:lnTo>
                <a:lnTo>
                  <a:pt x="8275529" y="12413294"/>
                </a:lnTo>
                <a:lnTo>
                  <a:pt x="0" y="1241329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pic>
        <p:nvPicPr>
          <p:cNvPr descr="A black and white logo&#10;&#10;Description automatically generated" id="301" name="Google Shape;301;p28">
            <a:hlinkClick action="ppaction://hlinksldjump" r:id="rId4"/>
          </p:cNvPr>
          <p:cNvPicPr preferRelativeResize="0"/>
          <p:nvPr/>
        </p:nvPicPr>
        <p:blipFill rotWithShape="1">
          <a:blip r:embed="rId5">
            <a:alphaModFix/>
          </a:blip>
          <a:srcRect b="0" l="0" r="0" t="0"/>
          <a:stretch/>
        </p:blipFill>
        <p:spPr>
          <a:xfrm>
            <a:off x="15849600" y="0"/>
            <a:ext cx="2740269" cy="274026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9">
            <a:hlinkClick action="ppaction://hlinkshowjump?jump=nextslide"/>
          </p:cNvPr>
          <p:cNvSpPr/>
          <p:nvPr/>
        </p:nvSpPr>
        <p:spPr>
          <a:xfrm>
            <a:off x="731520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307" name="Google Shape;307;p29"/>
          <p:cNvSpPr txBox="1"/>
          <p:nvPr/>
        </p:nvSpPr>
        <p:spPr>
          <a:xfrm>
            <a:off x="762000" y="2686531"/>
            <a:ext cx="13490368" cy="359059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7200">
                <a:solidFill>
                  <a:srgbClr val="4A447D"/>
                </a:solidFill>
                <a:latin typeface="Times New Roman"/>
                <a:ea typeface="Times New Roman"/>
                <a:cs typeface="Times New Roman"/>
                <a:sym typeface="Times New Roman"/>
              </a:rPr>
              <a:t>For the election of Shura delegates, what criterion are specific to USA and a few other countries? </a:t>
            </a:r>
            <a:endParaRPr sz="7200">
              <a:solidFill>
                <a:srgbClr val="4A447D"/>
              </a:solidFill>
              <a:latin typeface="Calibri"/>
              <a:ea typeface="Calibri"/>
              <a:cs typeface="Calibri"/>
              <a:sym typeface="Calibri"/>
            </a:endParaRPr>
          </a:p>
        </p:txBody>
      </p:sp>
      <p:sp>
        <p:nvSpPr>
          <p:cNvPr id="308" name="Google Shape;308;p29"/>
          <p:cNvSpPr/>
          <p:nvPr/>
        </p:nvSpPr>
        <p:spPr>
          <a:xfrm flipH="1" rot="-1226401">
            <a:off x="13172085" y="5276394"/>
            <a:ext cx="6237154" cy="9355732"/>
          </a:xfrm>
          <a:custGeom>
            <a:rect b="b" l="l" r="r" t="t"/>
            <a:pathLst>
              <a:path extrusionOk="0" h="13349711" w="8899807">
                <a:moveTo>
                  <a:pt x="8899807" y="0"/>
                </a:moveTo>
                <a:lnTo>
                  <a:pt x="0" y="0"/>
                </a:lnTo>
                <a:lnTo>
                  <a:pt x="0" y="13349712"/>
                </a:lnTo>
                <a:lnTo>
                  <a:pt x="8899807" y="13349712"/>
                </a:lnTo>
                <a:lnTo>
                  <a:pt x="8899807"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p:nvPr/>
        </p:nvSpPr>
        <p:spPr>
          <a:xfrm flipH="1" rot="573389">
            <a:off x="14699554" y="3359306"/>
            <a:ext cx="5772880" cy="8659321"/>
          </a:xfrm>
          <a:custGeom>
            <a:rect b="b" l="l" r="r" t="t"/>
            <a:pathLst>
              <a:path extrusionOk="0" h="12413294" w="8275529">
                <a:moveTo>
                  <a:pt x="8275529" y="0"/>
                </a:moveTo>
                <a:lnTo>
                  <a:pt x="0" y="0"/>
                </a:lnTo>
                <a:lnTo>
                  <a:pt x="0" y="12413294"/>
                </a:lnTo>
                <a:lnTo>
                  <a:pt x="8275529" y="12413294"/>
                </a:lnTo>
                <a:lnTo>
                  <a:pt x="8275529"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3">
            <a:hlinkClick action="ppaction://hlinkshowjump?jump=nextslide"/>
          </p:cNvPr>
          <p:cNvSpPr/>
          <p:nvPr/>
        </p:nvSpPr>
        <p:spPr>
          <a:xfrm>
            <a:off x="7642860" y="9087192"/>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113" name="Google Shape;113;p3"/>
          <p:cNvSpPr txBox="1"/>
          <p:nvPr/>
        </p:nvSpPr>
        <p:spPr>
          <a:xfrm>
            <a:off x="1676400" y="1790700"/>
            <a:ext cx="9479280" cy="2726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When was Lajna Ima'illah established?</a:t>
            </a:r>
            <a:endParaRPr sz="8000">
              <a:solidFill>
                <a:srgbClr val="4A447D"/>
              </a:solidFill>
              <a:latin typeface="Calibri"/>
              <a:ea typeface="Calibri"/>
              <a:cs typeface="Calibri"/>
              <a:sym typeface="Calibri"/>
            </a:endParaRPr>
          </a:p>
        </p:txBody>
      </p:sp>
      <p:sp>
        <p:nvSpPr>
          <p:cNvPr id="114" name="Google Shape;114;p3"/>
          <p:cNvSpPr txBox="1"/>
          <p:nvPr/>
        </p:nvSpPr>
        <p:spPr>
          <a:xfrm>
            <a:off x="1676400" y="4826646"/>
            <a:ext cx="3429000" cy="286232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1922</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1923</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1935</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0"/>
          <p:cNvSpPr txBox="1"/>
          <p:nvPr/>
        </p:nvSpPr>
        <p:spPr>
          <a:xfrm>
            <a:off x="914400" y="3695700"/>
            <a:ext cx="11734800" cy="57861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600">
                <a:solidFill>
                  <a:srgbClr val="4A447D"/>
                </a:solidFill>
                <a:latin typeface="Times New Roman"/>
                <a:ea typeface="Times New Roman"/>
                <a:cs typeface="Times New Roman"/>
                <a:sym typeface="Times New Roman"/>
              </a:rPr>
              <a:t>There will be 1 delegate for every 50 Lajnat.</a:t>
            </a:r>
            <a:endParaRPr/>
          </a:p>
          <a:p>
            <a:pPr indent="0" lvl="0" marL="0" marR="0" rtl="0" algn="l">
              <a:spcBef>
                <a:spcPts val="0"/>
              </a:spcBef>
              <a:spcAft>
                <a:spcPts val="0"/>
              </a:spcAft>
              <a:buNone/>
            </a:pPr>
            <a:r>
              <a:rPr lang="en-US" sz="4000">
                <a:solidFill>
                  <a:srgbClr val="4A447D"/>
                </a:solidFill>
                <a:latin typeface="Times New Roman"/>
                <a:ea typeface="Times New Roman"/>
                <a:cs typeface="Times New Roman"/>
                <a:sym typeface="Times New Roman"/>
              </a:rPr>
              <a:t> </a:t>
            </a:r>
            <a:endParaRPr sz="6000">
              <a:solidFill>
                <a:srgbClr val="4A447D"/>
              </a:solidFill>
              <a:latin typeface="Times New Roman"/>
              <a:ea typeface="Times New Roman"/>
              <a:cs typeface="Times New Roman"/>
              <a:sym typeface="Times New Roman"/>
            </a:endParaRPr>
          </a:p>
          <a:p>
            <a:pPr indent="0" lvl="0" marL="0" marR="0" rtl="0" algn="l">
              <a:spcBef>
                <a:spcPts val="0"/>
              </a:spcBef>
              <a:spcAft>
                <a:spcPts val="0"/>
              </a:spcAft>
              <a:buNone/>
            </a:pPr>
            <a:r>
              <a:rPr lang="en-US" sz="6600">
                <a:solidFill>
                  <a:srgbClr val="4A447D"/>
                </a:solidFill>
                <a:latin typeface="Times New Roman"/>
                <a:ea typeface="Times New Roman"/>
                <a:cs typeface="Times New Roman"/>
                <a:sym typeface="Times New Roman"/>
              </a:rPr>
              <a:t>Sadar Lajna of a Majlis </a:t>
            </a:r>
            <a:r>
              <a:rPr b="1" lang="en-US" sz="6600">
                <a:solidFill>
                  <a:srgbClr val="4A447D"/>
                </a:solidFill>
                <a:latin typeface="Times New Roman"/>
                <a:ea typeface="Times New Roman"/>
                <a:cs typeface="Times New Roman"/>
                <a:sym typeface="Times New Roman"/>
              </a:rPr>
              <a:t>shall not</a:t>
            </a:r>
            <a:r>
              <a:rPr lang="en-US" sz="6600">
                <a:solidFill>
                  <a:srgbClr val="4A447D"/>
                </a:solidFill>
                <a:latin typeface="Times New Roman"/>
                <a:ea typeface="Times New Roman"/>
                <a:cs typeface="Times New Roman"/>
                <a:sym typeface="Times New Roman"/>
              </a:rPr>
              <a:t> be a member of Majlis Shura without election.</a:t>
            </a:r>
            <a:endParaRPr/>
          </a:p>
        </p:txBody>
      </p:sp>
      <p:sp>
        <p:nvSpPr>
          <p:cNvPr id="314" name="Google Shape;314;p30"/>
          <p:cNvSpPr/>
          <p:nvPr/>
        </p:nvSpPr>
        <p:spPr>
          <a:xfrm flipH="1" rot="-1226401">
            <a:off x="13172085" y="5276394"/>
            <a:ext cx="6237154" cy="9355732"/>
          </a:xfrm>
          <a:custGeom>
            <a:rect b="b" l="l" r="r" t="t"/>
            <a:pathLst>
              <a:path extrusionOk="0" h="13349711" w="8899807">
                <a:moveTo>
                  <a:pt x="8899807" y="0"/>
                </a:moveTo>
                <a:lnTo>
                  <a:pt x="0" y="0"/>
                </a:lnTo>
                <a:lnTo>
                  <a:pt x="0" y="13349712"/>
                </a:lnTo>
                <a:lnTo>
                  <a:pt x="8899807" y="13349712"/>
                </a:lnTo>
                <a:lnTo>
                  <a:pt x="8899807"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sp>
        <p:nvSpPr>
          <p:cNvPr id="315" name="Google Shape;315;p30"/>
          <p:cNvSpPr txBox="1"/>
          <p:nvPr/>
        </p:nvSpPr>
        <p:spPr>
          <a:xfrm>
            <a:off x="914400" y="608944"/>
            <a:ext cx="1539240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0">
                <a:solidFill>
                  <a:srgbClr val="4A447D"/>
                </a:solidFill>
                <a:latin typeface="Times New Roman"/>
                <a:ea typeface="Times New Roman"/>
                <a:cs typeface="Times New Roman"/>
                <a:sym typeface="Times New Roman"/>
              </a:rPr>
              <a:t>According to a directive from Huzur</a:t>
            </a:r>
            <a:r>
              <a:rPr baseline="30000" lang="en-US" sz="8000">
                <a:solidFill>
                  <a:srgbClr val="4A447D"/>
                </a:solidFill>
                <a:latin typeface="Times New Roman"/>
                <a:ea typeface="Times New Roman"/>
                <a:cs typeface="Times New Roman"/>
                <a:sym typeface="Times New Roman"/>
              </a:rPr>
              <a:t>atba</a:t>
            </a:r>
            <a:endParaRPr sz="8000">
              <a:solidFill>
                <a:srgbClr val="4A447D"/>
              </a:solidFill>
              <a:latin typeface="Times New Roman"/>
              <a:ea typeface="Times New Roman"/>
              <a:cs typeface="Times New Roman"/>
              <a:sym typeface="Times New Roman"/>
            </a:endParaRPr>
          </a:p>
        </p:txBody>
      </p:sp>
      <p:pic>
        <p:nvPicPr>
          <p:cNvPr descr="A black and white logo&#10;&#10;Description automatically generated" id="316" name="Google Shape;316;p30">
            <a:hlinkClick action="ppaction://hlinksldjump" r:id="rId4"/>
          </p:cNvPr>
          <p:cNvPicPr preferRelativeResize="0"/>
          <p:nvPr/>
        </p:nvPicPr>
        <p:blipFill rotWithShape="1">
          <a:blip r:embed="rId5">
            <a:alphaModFix/>
          </a:blip>
          <a:srcRect b="0" l="0" r="0" t="0"/>
          <a:stretch/>
        </p:blipFill>
        <p:spPr>
          <a:xfrm>
            <a:off x="15849600" y="0"/>
            <a:ext cx="2740269" cy="274026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1">
            <a:hlinkClick action="ppaction://hlinkshowjump?jump=nextslide"/>
          </p:cNvPr>
          <p:cNvSpPr/>
          <p:nvPr/>
        </p:nvSpPr>
        <p:spPr>
          <a:xfrm>
            <a:off x="7642860" y="9087192"/>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322" name="Google Shape;322;p31"/>
          <p:cNvSpPr txBox="1"/>
          <p:nvPr/>
        </p:nvSpPr>
        <p:spPr>
          <a:xfrm>
            <a:off x="1676400" y="909578"/>
            <a:ext cx="11963400" cy="397916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What is the minimum number of members needed to establish a Majlis?</a:t>
            </a:r>
            <a:endParaRPr sz="8000">
              <a:solidFill>
                <a:srgbClr val="4A447D"/>
              </a:solidFill>
              <a:latin typeface="Calibri"/>
              <a:ea typeface="Calibri"/>
              <a:cs typeface="Calibri"/>
              <a:sym typeface="Calibri"/>
            </a:endParaRPr>
          </a:p>
        </p:txBody>
      </p:sp>
      <p:sp>
        <p:nvSpPr>
          <p:cNvPr id="323" name="Google Shape;323;p31"/>
          <p:cNvSpPr txBox="1"/>
          <p:nvPr/>
        </p:nvSpPr>
        <p:spPr>
          <a:xfrm>
            <a:off x="1676400" y="5481578"/>
            <a:ext cx="3429000" cy="286232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10</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3</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5</a:t>
            </a:r>
            <a:endParaRPr/>
          </a:p>
        </p:txBody>
      </p:sp>
      <p:sp>
        <p:nvSpPr>
          <p:cNvPr id="324" name="Google Shape;324;p31"/>
          <p:cNvSpPr/>
          <p:nvPr/>
        </p:nvSpPr>
        <p:spPr>
          <a:xfrm flipH="1" rot="573389">
            <a:off x="14699554" y="3359306"/>
            <a:ext cx="5772880" cy="8659321"/>
          </a:xfrm>
          <a:custGeom>
            <a:rect b="b" l="l" r="r" t="t"/>
            <a:pathLst>
              <a:path extrusionOk="0" h="12413294" w="8275529">
                <a:moveTo>
                  <a:pt x="8275529" y="0"/>
                </a:moveTo>
                <a:lnTo>
                  <a:pt x="0" y="0"/>
                </a:lnTo>
                <a:lnTo>
                  <a:pt x="0" y="12413294"/>
                </a:lnTo>
                <a:lnTo>
                  <a:pt x="8275529" y="12413294"/>
                </a:lnTo>
                <a:lnTo>
                  <a:pt x="8275529"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2"/>
          <p:cNvSpPr txBox="1"/>
          <p:nvPr/>
        </p:nvSpPr>
        <p:spPr>
          <a:xfrm>
            <a:off x="8039100" y="4483127"/>
            <a:ext cx="2209800" cy="132074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B. 3</a:t>
            </a:r>
            <a:endParaRPr sz="8000">
              <a:solidFill>
                <a:srgbClr val="4A447D"/>
              </a:solidFill>
              <a:latin typeface="Times New Roman"/>
              <a:ea typeface="Times New Roman"/>
              <a:cs typeface="Times New Roman"/>
              <a:sym typeface="Times New Roman"/>
            </a:endParaRPr>
          </a:p>
        </p:txBody>
      </p:sp>
      <p:sp>
        <p:nvSpPr>
          <p:cNvPr id="330" name="Google Shape;330;p32"/>
          <p:cNvSpPr/>
          <p:nvPr/>
        </p:nvSpPr>
        <p:spPr>
          <a:xfrm flipH="1" rot="573389">
            <a:off x="14699554" y="3359306"/>
            <a:ext cx="5772880" cy="8659321"/>
          </a:xfrm>
          <a:custGeom>
            <a:rect b="b" l="l" r="r" t="t"/>
            <a:pathLst>
              <a:path extrusionOk="0" h="12413294" w="8275529">
                <a:moveTo>
                  <a:pt x="8275529" y="0"/>
                </a:moveTo>
                <a:lnTo>
                  <a:pt x="0" y="0"/>
                </a:lnTo>
                <a:lnTo>
                  <a:pt x="0" y="12413294"/>
                </a:lnTo>
                <a:lnTo>
                  <a:pt x="8275529" y="12413294"/>
                </a:lnTo>
                <a:lnTo>
                  <a:pt x="8275529"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black and white logo&#10;&#10;Description automatically generated" id="331" name="Google Shape;331;p32">
            <a:hlinkClick action="ppaction://hlinksldjump" r:id="rId4"/>
          </p:cNvPr>
          <p:cNvPicPr preferRelativeResize="0"/>
          <p:nvPr/>
        </p:nvPicPr>
        <p:blipFill rotWithShape="1">
          <a:blip r:embed="rId5">
            <a:alphaModFix/>
          </a:blip>
          <a:srcRect b="0" l="0" r="0" t="0"/>
          <a:stretch/>
        </p:blipFill>
        <p:spPr>
          <a:xfrm>
            <a:off x="15849600" y="0"/>
            <a:ext cx="2740269" cy="274026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3">
            <a:hlinkClick action="ppaction://hlinkshowjump?jump=nextslide"/>
          </p:cNvPr>
          <p:cNvSpPr/>
          <p:nvPr/>
        </p:nvSpPr>
        <p:spPr>
          <a:xfrm>
            <a:off x="764286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337" name="Google Shape;337;p33"/>
          <p:cNvSpPr txBox="1"/>
          <p:nvPr/>
        </p:nvSpPr>
        <p:spPr>
          <a:xfrm>
            <a:off x="1581494" y="5481578"/>
            <a:ext cx="14559743" cy="286232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Hazrat Zainab</a:t>
            </a:r>
            <a:r>
              <a:rPr baseline="30000" lang="en-US" sz="6000">
                <a:solidFill>
                  <a:srgbClr val="4A447D"/>
                </a:solidFill>
                <a:latin typeface="Times New Roman"/>
                <a:ea typeface="Times New Roman"/>
                <a:cs typeface="Times New Roman"/>
                <a:sym typeface="Times New Roman"/>
              </a:rPr>
              <a:t>ra</a:t>
            </a:r>
            <a:endParaRPr sz="6000">
              <a:solidFill>
                <a:srgbClr val="4A447D"/>
              </a:solidFill>
              <a:latin typeface="Times New Roman"/>
              <a:ea typeface="Times New Roman"/>
              <a:cs typeface="Times New Roman"/>
              <a:sym typeface="Times New Roman"/>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Hazrat Ayesha</a:t>
            </a:r>
            <a:r>
              <a:rPr baseline="30000" lang="en-US" sz="6000">
                <a:solidFill>
                  <a:srgbClr val="4A447D"/>
                </a:solidFill>
                <a:latin typeface="Times New Roman"/>
                <a:ea typeface="Times New Roman"/>
                <a:cs typeface="Times New Roman"/>
                <a:sym typeface="Times New Roman"/>
              </a:rPr>
              <a:t>ra</a:t>
            </a:r>
            <a:r>
              <a:rPr lang="en-US" sz="6000">
                <a:solidFill>
                  <a:srgbClr val="4A447D"/>
                </a:solidFill>
                <a:latin typeface="Times New Roman"/>
                <a:ea typeface="Times New Roman"/>
                <a:cs typeface="Times New Roman"/>
                <a:sym typeface="Times New Roman"/>
              </a:rPr>
              <a:t> </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Hazrat Fatima</a:t>
            </a:r>
            <a:r>
              <a:rPr baseline="30000" lang="en-US" sz="6000">
                <a:solidFill>
                  <a:srgbClr val="4A447D"/>
                </a:solidFill>
                <a:latin typeface="Times New Roman"/>
                <a:ea typeface="Times New Roman"/>
                <a:cs typeface="Times New Roman"/>
                <a:sym typeface="Times New Roman"/>
              </a:rPr>
              <a:t>ra</a:t>
            </a:r>
            <a:endParaRPr sz="6000">
              <a:solidFill>
                <a:srgbClr val="4A447D"/>
              </a:solidFill>
              <a:latin typeface="Times New Roman"/>
              <a:ea typeface="Times New Roman"/>
              <a:cs typeface="Times New Roman"/>
              <a:sym typeface="Times New Roman"/>
            </a:endParaRPr>
          </a:p>
        </p:txBody>
      </p:sp>
      <p:sp>
        <p:nvSpPr>
          <p:cNvPr id="338" name="Google Shape;338;p33"/>
          <p:cNvSpPr txBox="1"/>
          <p:nvPr/>
        </p:nvSpPr>
        <p:spPr>
          <a:xfrm>
            <a:off x="1581494" y="757178"/>
            <a:ext cx="11296306" cy="404418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The Holy Prophet</a:t>
            </a:r>
            <a:r>
              <a:rPr baseline="30000" lang="en-US" sz="8000">
                <a:solidFill>
                  <a:srgbClr val="4A447D"/>
                </a:solidFill>
                <a:latin typeface="Times New Roman"/>
                <a:ea typeface="Times New Roman"/>
                <a:cs typeface="Times New Roman"/>
                <a:sym typeface="Times New Roman"/>
              </a:rPr>
              <a:t>sa</a:t>
            </a:r>
            <a:r>
              <a:rPr lang="en-US" sz="8000">
                <a:solidFill>
                  <a:srgbClr val="4A447D"/>
                </a:solidFill>
                <a:latin typeface="Times New Roman"/>
                <a:ea typeface="Times New Roman"/>
                <a:cs typeface="Times New Roman"/>
                <a:sym typeface="Times New Roman"/>
              </a:rPr>
              <a:t> said, “Learn half of the faith from _______.” </a:t>
            </a:r>
            <a:endParaRPr/>
          </a:p>
        </p:txBody>
      </p:sp>
      <p:sp>
        <p:nvSpPr>
          <p:cNvPr id="339" name="Google Shape;339;p33"/>
          <p:cNvSpPr/>
          <p:nvPr/>
        </p:nvSpPr>
        <p:spPr>
          <a:xfrm flipH="1" rot="-2155212">
            <a:off x="14177569" y="-864871"/>
            <a:ext cx="5357576" cy="8036364"/>
          </a:xfrm>
          <a:custGeom>
            <a:rect b="b" l="l" r="r" t="t"/>
            <a:pathLst>
              <a:path extrusionOk="0" h="6997336" w="4664891">
                <a:moveTo>
                  <a:pt x="4664890" y="0"/>
                </a:moveTo>
                <a:lnTo>
                  <a:pt x="0" y="0"/>
                </a:lnTo>
                <a:lnTo>
                  <a:pt x="0" y="6997336"/>
                </a:lnTo>
                <a:lnTo>
                  <a:pt x="4664890" y="6997336"/>
                </a:lnTo>
                <a:lnTo>
                  <a:pt x="466489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4"/>
          <p:cNvSpPr txBox="1"/>
          <p:nvPr/>
        </p:nvSpPr>
        <p:spPr>
          <a:xfrm>
            <a:off x="4953000" y="4076700"/>
            <a:ext cx="800100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0">
                <a:solidFill>
                  <a:srgbClr val="4A447D"/>
                </a:solidFill>
                <a:latin typeface="Times New Roman"/>
                <a:ea typeface="Times New Roman"/>
                <a:cs typeface="Times New Roman"/>
                <a:sym typeface="Times New Roman"/>
              </a:rPr>
              <a:t>B. Hazrat Ayesha</a:t>
            </a:r>
            <a:r>
              <a:rPr baseline="30000" lang="en-US" sz="8000">
                <a:solidFill>
                  <a:srgbClr val="4A447D"/>
                </a:solidFill>
                <a:latin typeface="Times New Roman"/>
                <a:ea typeface="Times New Roman"/>
                <a:cs typeface="Times New Roman"/>
                <a:sym typeface="Times New Roman"/>
              </a:rPr>
              <a:t>ra</a:t>
            </a:r>
            <a:endParaRPr sz="8000">
              <a:solidFill>
                <a:srgbClr val="4A447D"/>
              </a:solidFill>
              <a:latin typeface="Times New Roman"/>
              <a:ea typeface="Times New Roman"/>
              <a:cs typeface="Times New Roman"/>
              <a:sym typeface="Times New Roman"/>
            </a:endParaRPr>
          </a:p>
        </p:txBody>
      </p:sp>
      <p:sp>
        <p:nvSpPr>
          <p:cNvPr id="345" name="Google Shape;345;p34"/>
          <p:cNvSpPr/>
          <p:nvPr/>
        </p:nvSpPr>
        <p:spPr>
          <a:xfrm flipH="1" rot="-2155212">
            <a:off x="14177569" y="-864871"/>
            <a:ext cx="5357576" cy="8036364"/>
          </a:xfrm>
          <a:custGeom>
            <a:rect b="b" l="l" r="r" t="t"/>
            <a:pathLst>
              <a:path extrusionOk="0" h="6997336" w="4664891">
                <a:moveTo>
                  <a:pt x="4664890" y="0"/>
                </a:moveTo>
                <a:lnTo>
                  <a:pt x="0" y="0"/>
                </a:lnTo>
                <a:lnTo>
                  <a:pt x="0" y="6997336"/>
                </a:lnTo>
                <a:lnTo>
                  <a:pt x="4664890" y="6997336"/>
                </a:lnTo>
                <a:lnTo>
                  <a:pt x="466489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black and white logo&#10;&#10;Description automatically generated" id="346" name="Google Shape;346;p34">
            <a:hlinkClick action="ppaction://hlinksldjump" r:id="rId4"/>
          </p:cNvPr>
          <p:cNvPicPr preferRelativeResize="0"/>
          <p:nvPr/>
        </p:nvPicPr>
        <p:blipFill rotWithShape="1">
          <a:blip r:embed="rId5">
            <a:alphaModFix/>
          </a:blip>
          <a:srcRect b="0" l="0" r="0" t="0"/>
          <a:stretch/>
        </p:blipFill>
        <p:spPr>
          <a:xfrm>
            <a:off x="15849600" y="7505700"/>
            <a:ext cx="2740269" cy="274026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5">
            <a:hlinkClick action="ppaction://hlinkshowjump?jump=nextslide"/>
          </p:cNvPr>
          <p:cNvSpPr/>
          <p:nvPr/>
        </p:nvSpPr>
        <p:spPr>
          <a:xfrm>
            <a:off x="731520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352" name="Google Shape;352;p35"/>
          <p:cNvSpPr txBox="1"/>
          <p:nvPr/>
        </p:nvSpPr>
        <p:spPr>
          <a:xfrm>
            <a:off x="3095141" y="876300"/>
            <a:ext cx="12097718" cy="3955314"/>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In the Holy Quran, only one pious woman is mentioned by name. Who is she?</a:t>
            </a:r>
            <a:endParaRPr/>
          </a:p>
        </p:txBody>
      </p:sp>
      <p:sp>
        <p:nvSpPr>
          <p:cNvPr id="353" name="Google Shape;353;p35"/>
          <p:cNvSpPr txBox="1"/>
          <p:nvPr/>
        </p:nvSpPr>
        <p:spPr>
          <a:xfrm>
            <a:off x="5425440" y="5143500"/>
            <a:ext cx="6781800" cy="286232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Hazrat Ayesha</a:t>
            </a:r>
            <a:r>
              <a:rPr baseline="30000" lang="en-US" sz="6000">
                <a:solidFill>
                  <a:srgbClr val="4A447D"/>
                </a:solidFill>
                <a:latin typeface="Times New Roman"/>
                <a:ea typeface="Times New Roman"/>
                <a:cs typeface="Times New Roman"/>
                <a:sym typeface="Times New Roman"/>
              </a:rPr>
              <a:t>ra</a:t>
            </a:r>
            <a:endParaRPr sz="6000">
              <a:solidFill>
                <a:srgbClr val="4A447D"/>
              </a:solidFill>
              <a:latin typeface="Times New Roman"/>
              <a:ea typeface="Times New Roman"/>
              <a:cs typeface="Times New Roman"/>
              <a:sym typeface="Times New Roman"/>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Hazrat Asia</a:t>
            </a:r>
            <a:r>
              <a:rPr baseline="30000" lang="en-US" sz="6000">
                <a:solidFill>
                  <a:srgbClr val="4A447D"/>
                </a:solidFill>
                <a:latin typeface="Times New Roman"/>
                <a:ea typeface="Times New Roman"/>
                <a:cs typeface="Times New Roman"/>
                <a:sym typeface="Times New Roman"/>
              </a:rPr>
              <a:t>ra</a:t>
            </a:r>
            <a:endParaRPr sz="6000">
              <a:solidFill>
                <a:srgbClr val="4A447D"/>
              </a:solidFill>
              <a:latin typeface="Times New Roman"/>
              <a:ea typeface="Times New Roman"/>
              <a:cs typeface="Times New Roman"/>
              <a:sym typeface="Times New Roman"/>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Hazrat Maryam</a:t>
            </a:r>
            <a:r>
              <a:rPr baseline="30000" lang="en-US" sz="6000">
                <a:solidFill>
                  <a:srgbClr val="4A447D"/>
                </a:solidFill>
                <a:latin typeface="Times New Roman"/>
                <a:ea typeface="Times New Roman"/>
                <a:cs typeface="Times New Roman"/>
                <a:sym typeface="Times New Roman"/>
              </a:rPr>
              <a:t>as</a:t>
            </a:r>
            <a:r>
              <a:rPr lang="en-US" sz="6000">
                <a:solidFill>
                  <a:srgbClr val="4A447D"/>
                </a:solidFill>
                <a:latin typeface="Times New Roman"/>
                <a:ea typeface="Times New Roman"/>
                <a:cs typeface="Times New Roman"/>
                <a:sym typeface="Times New Roman"/>
              </a:rPr>
              <a:t> </a:t>
            </a:r>
            <a:endParaRPr baseline="30000" sz="6000">
              <a:solidFill>
                <a:srgbClr val="4A447D"/>
              </a:solidFill>
              <a:latin typeface="Times New Roman"/>
              <a:ea typeface="Times New Roman"/>
              <a:cs typeface="Times New Roman"/>
              <a:sym typeface="Times New Roman"/>
            </a:endParaRPr>
          </a:p>
        </p:txBody>
      </p:sp>
      <p:sp>
        <p:nvSpPr>
          <p:cNvPr id="354" name="Google Shape;354;p35"/>
          <p:cNvSpPr/>
          <p:nvPr/>
        </p:nvSpPr>
        <p:spPr>
          <a:xfrm rot="-1012595">
            <a:off x="-1753486" y="4606598"/>
            <a:ext cx="5671621" cy="8507432"/>
          </a:xfrm>
          <a:custGeom>
            <a:rect b="b" l="l" r="r" t="t"/>
            <a:pathLst>
              <a:path extrusionOk="0" h="7091769" w="4727846">
                <a:moveTo>
                  <a:pt x="0" y="0"/>
                </a:moveTo>
                <a:lnTo>
                  <a:pt x="4727846" y="0"/>
                </a:lnTo>
                <a:lnTo>
                  <a:pt x="4727846" y="7091769"/>
                </a:lnTo>
                <a:lnTo>
                  <a:pt x="0" y="709176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6"/>
          <p:cNvSpPr txBox="1"/>
          <p:nvPr/>
        </p:nvSpPr>
        <p:spPr>
          <a:xfrm>
            <a:off x="2667000" y="3780050"/>
            <a:ext cx="13973659" cy="27269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C. Hazrat Maryam</a:t>
            </a:r>
            <a:r>
              <a:rPr baseline="30000" lang="en-US" sz="8000">
                <a:solidFill>
                  <a:srgbClr val="4A447D"/>
                </a:solidFill>
                <a:latin typeface="Times New Roman"/>
                <a:ea typeface="Times New Roman"/>
                <a:cs typeface="Times New Roman"/>
                <a:sym typeface="Times New Roman"/>
              </a:rPr>
              <a:t>as</a:t>
            </a:r>
            <a:r>
              <a:rPr lang="en-US" sz="8000">
                <a:solidFill>
                  <a:srgbClr val="4A447D"/>
                </a:solidFill>
                <a:latin typeface="Times New Roman"/>
                <a:ea typeface="Times New Roman"/>
                <a:cs typeface="Times New Roman"/>
                <a:sym typeface="Times New Roman"/>
              </a:rPr>
              <a:t>,</a:t>
            </a:r>
            <a:br>
              <a:rPr lang="en-US" sz="8000">
                <a:solidFill>
                  <a:srgbClr val="4A447D"/>
                </a:solidFill>
                <a:latin typeface="Times New Roman"/>
                <a:ea typeface="Times New Roman"/>
                <a:cs typeface="Times New Roman"/>
                <a:sym typeface="Times New Roman"/>
              </a:rPr>
            </a:br>
            <a:r>
              <a:rPr lang="en-US" sz="8000">
                <a:solidFill>
                  <a:srgbClr val="4A447D"/>
                </a:solidFill>
                <a:latin typeface="Times New Roman"/>
                <a:ea typeface="Times New Roman"/>
                <a:cs typeface="Times New Roman"/>
                <a:sym typeface="Times New Roman"/>
              </a:rPr>
              <a:t>the mother of Hazrat Isa</a:t>
            </a:r>
            <a:r>
              <a:rPr baseline="30000" lang="en-US" sz="8000">
                <a:solidFill>
                  <a:srgbClr val="4A447D"/>
                </a:solidFill>
                <a:latin typeface="Times New Roman"/>
                <a:ea typeface="Times New Roman"/>
                <a:cs typeface="Times New Roman"/>
                <a:sym typeface="Times New Roman"/>
              </a:rPr>
              <a:t>as</a:t>
            </a:r>
            <a:endParaRPr/>
          </a:p>
        </p:txBody>
      </p:sp>
      <p:sp>
        <p:nvSpPr>
          <p:cNvPr id="360" name="Google Shape;360;p36"/>
          <p:cNvSpPr/>
          <p:nvPr/>
        </p:nvSpPr>
        <p:spPr>
          <a:xfrm rot="-1012595">
            <a:off x="-1753486" y="4606598"/>
            <a:ext cx="5671621" cy="8507432"/>
          </a:xfrm>
          <a:custGeom>
            <a:rect b="b" l="l" r="r" t="t"/>
            <a:pathLst>
              <a:path extrusionOk="0" h="7091769" w="4727846">
                <a:moveTo>
                  <a:pt x="0" y="0"/>
                </a:moveTo>
                <a:lnTo>
                  <a:pt x="4727846" y="0"/>
                </a:lnTo>
                <a:lnTo>
                  <a:pt x="4727846" y="7091769"/>
                </a:lnTo>
                <a:lnTo>
                  <a:pt x="0" y="709176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black and white logo&#10;&#10;Description automatically generated" id="361" name="Google Shape;361;p36">
            <a:hlinkClick action="ppaction://hlinksldjump" r:id="rId4"/>
          </p:cNvPr>
          <p:cNvPicPr preferRelativeResize="0"/>
          <p:nvPr/>
        </p:nvPicPr>
        <p:blipFill rotWithShape="1">
          <a:blip r:embed="rId5">
            <a:alphaModFix/>
          </a:blip>
          <a:srcRect b="0" l="0" r="0" t="0"/>
          <a:stretch/>
        </p:blipFill>
        <p:spPr>
          <a:xfrm>
            <a:off x="15849600" y="0"/>
            <a:ext cx="2740269" cy="274026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7">
            <a:hlinkClick action="ppaction://hlinkshowjump?jump=nextslide"/>
          </p:cNvPr>
          <p:cNvSpPr/>
          <p:nvPr/>
        </p:nvSpPr>
        <p:spPr>
          <a:xfrm>
            <a:off x="766572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367" name="Google Shape;367;p37"/>
          <p:cNvSpPr txBox="1"/>
          <p:nvPr/>
        </p:nvSpPr>
        <p:spPr>
          <a:xfrm>
            <a:off x="2532277" y="880568"/>
            <a:ext cx="12549430" cy="3955314"/>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Who presented the proposal for an organization for Ahmadi Women?</a:t>
            </a:r>
            <a:endParaRPr/>
          </a:p>
        </p:txBody>
      </p:sp>
      <p:sp>
        <p:nvSpPr>
          <p:cNvPr id="368" name="Google Shape;368;p37"/>
          <p:cNvSpPr txBox="1"/>
          <p:nvPr/>
        </p:nvSpPr>
        <p:spPr>
          <a:xfrm>
            <a:off x="3206292" y="5372100"/>
            <a:ext cx="11875415" cy="286232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Hazrat Umme Tahir</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Hazrat Nawwab Mubarka Begum</a:t>
            </a:r>
            <a:r>
              <a:rPr baseline="30000" lang="en-US" sz="6000">
                <a:solidFill>
                  <a:srgbClr val="4A447D"/>
                </a:solidFill>
                <a:latin typeface="Times New Roman"/>
                <a:ea typeface="Times New Roman"/>
                <a:cs typeface="Times New Roman"/>
                <a:sym typeface="Times New Roman"/>
              </a:rPr>
              <a:t>ra</a:t>
            </a:r>
            <a:endParaRPr sz="6000">
              <a:solidFill>
                <a:srgbClr val="4A447D"/>
              </a:solidFill>
              <a:latin typeface="Times New Roman"/>
              <a:ea typeface="Times New Roman"/>
              <a:cs typeface="Times New Roman"/>
              <a:sym typeface="Times New Roman"/>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Hazrat Syeda Amatul Hai</a:t>
            </a:r>
            <a:r>
              <a:rPr baseline="30000" lang="en-US" sz="6000">
                <a:solidFill>
                  <a:srgbClr val="4A447D"/>
                </a:solidFill>
                <a:latin typeface="Times New Roman"/>
                <a:ea typeface="Times New Roman"/>
                <a:cs typeface="Times New Roman"/>
                <a:sym typeface="Times New Roman"/>
              </a:rPr>
              <a:t>ra</a:t>
            </a:r>
            <a:endParaRPr/>
          </a:p>
        </p:txBody>
      </p:sp>
      <p:sp>
        <p:nvSpPr>
          <p:cNvPr id="369" name="Google Shape;369;p37"/>
          <p:cNvSpPr/>
          <p:nvPr/>
        </p:nvSpPr>
        <p:spPr>
          <a:xfrm rot="411396">
            <a:off x="15732729" y="3284004"/>
            <a:ext cx="5110541" cy="7665812"/>
          </a:xfrm>
          <a:custGeom>
            <a:rect b="b" l="l" r="r" t="t"/>
            <a:pathLst>
              <a:path extrusionOk="0" h="7091769" w="4727846">
                <a:moveTo>
                  <a:pt x="0" y="0"/>
                </a:moveTo>
                <a:lnTo>
                  <a:pt x="4727846" y="0"/>
                </a:lnTo>
                <a:lnTo>
                  <a:pt x="4727846" y="7091769"/>
                </a:lnTo>
                <a:lnTo>
                  <a:pt x="0" y="709176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8"/>
          <p:cNvSpPr txBox="1"/>
          <p:nvPr/>
        </p:nvSpPr>
        <p:spPr>
          <a:xfrm>
            <a:off x="1752600" y="4229100"/>
            <a:ext cx="12827229"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0">
                <a:solidFill>
                  <a:srgbClr val="4A447D"/>
                </a:solidFill>
                <a:latin typeface="Times New Roman"/>
                <a:ea typeface="Times New Roman"/>
                <a:cs typeface="Times New Roman"/>
                <a:sym typeface="Times New Roman"/>
              </a:rPr>
              <a:t>C. Hazrat Syeda Amatul Hai</a:t>
            </a:r>
            <a:r>
              <a:rPr baseline="30000" lang="en-US" sz="8000">
                <a:solidFill>
                  <a:srgbClr val="4A447D"/>
                </a:solidFill>
                <a:latin typeface="Times New Roman"/>
                <a:ea typeface="Times New Roman"/>
                <a:cs typeface="Times New Roman"/>
                <a:sym typeface="Times New Roman"/>
              </a:rPr>
              <a:t>ra</a:t>
            </a:r>
            <a:endParaRPr/>
          </a:p>
        </p:txBody>
      </p:sp>
      <p:sp>
        <p:nvSpPr>
          <p:cNvPr id="375" name="Google Shape;375;p38"/>
          <p:cNvSpPr/>
          <p:nvPr/>
        </p:nvSpPr>
        <p:spPr>
          <a:xfrm rot="411396">
            <a:off x="15732729" y="3284004"/>
            <a:ext cx="5110541" cy="7665812"/>
          </a:xfrm>
          <a:custGeom>
            <a:rect b="b" l="l" r="r" t="t"/>
            <a:pathLst>
              <a:path extrusionOk="0" h="7091769" w="4727846">
                <a:moveTo>
                  <a:pt x="0" y="0"/>
                </a:moveTo>
                <a:lnTo>
                  <a:pt x="4727846" y="0"/>
                </a:lnTo>
                <a:lnTo>
                  <a:pt x="4727846" y="7091769"/>
                </a:lnTo>
                <a:lnTo>
                  <a:pt x="0" y="709176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black and white logo&#10;&#10;Description automatically generated" id="376" name="Google Shape;376;p38">
            <a:hlinkClick action="ppaction://hlinksldjump" r:id="rId4"/>
          </p:cNvPr>
          <p:cNvPicPr preferRelativeResize="0"/>
          <p:nvPr/>
        </p:nvPicPr>
        <p:blipFill rotWithShape="1">
          <a:blip r:embed="rId5">
            <a:alphaModFix/>
          </a:blip>
          <a:srcRect b="0" l="0" r="0" t="0"/>
          <a:stretch/>
        </p:blipFill>
        <p:spPr>
          <a:xfrm>
            <a:off x="15849600" y="0"/>
            <a:ext cx="2740269" cy="274026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9">
            <a:hlinkClick action="ppaction://hlinkshowjump?jump=nextslide"/>
          </p:cNvPr>
          <p:cNvSpPr/>
          <p:nvPr/>
        </p:nvSpPr>
        <p:spPr>
          <a:xfrm>
            <a:off x="731520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382" name="Google Shape;382;p39"/>
          <p:cNvSpPr txBox="1"/>
          <p:nvPr/>
        </p:nvSpPr>
        <p:spPr>
          <a:xfrm>
            <a:off x="762000" y="350700"/>
            <a:ext cx="13106400" cy="536146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What is the name of the Sahabia who fought fearlessly in the battle of Uhad to  protect the Holy Prophet</a:t>
            </a:r>
            <a:r>
              <a:rPr baseline="30000" lang="en-US" sz="8000">
                <a:solidFill>
                  <a:srgbClr val="4A447D"/>
                </a:solidFill>
                <a:latin typeface="Times New Roman"/>
                <a:ea typeface="Times New Roman"/>
                <a:cs typeface="Times New Roman"/>
                <a:sym typeface="Times New Roman"/>
              </a:rPr>
              <a:t>sa</a:t>
            </a:r>
            <a:r>
              <a:rPr lang="en-US" sz="8000">
                <a:solidFill>
                  <a:srgbClr val="4A447D"/>
                </a:solidFill>
                <a:latin typeface="Times New Roman"/>
                <a:ea typeface="Times New Roman"/>
                <a:cs typeface="Times New Roman"/>
                <a:sym typeface="Times New Roman"/>
              </a:rPr>
              <a:t>?</a:t>
            </a:r>
            <a:endParaRPr/>
          </a:p>
        </p:txBody>
      </p:sp>
      <p:sp>
        <p:nvSpPr>
          <p:cNvPr id="383" name="Google Shape;383;p39"/>
          <p:cNvSpPr txBox="1"/>
          <p:nvPr/>
        </p:nvSpPr>
        <p:spPr>
          <a:xfrm>
            <a:off x="838200" y="5905500"/>
            <a:ext cx="13106400" cy="286232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Hazrat Safiyya</a:t>
            </a:r>
            <a:r>
              <a:rPr baseline="30000" lang="en-US" sz="6000">
                <a:solidFill>
                  <a:srgbClr val="4A447D"/>
                </a:solidFill>
                <a:latin typeface="Times New Roman"/>
                <a:ea typeface="Times New Roman"/>
                <a:cs typeface="Times New Roman"/>
                <a:sym typeface="Times New Roman"/>
              </a:rPr>
              <a:t>ra</a:t>
            </a:r>
            <a:endParaRPr sz="6000">
              <a:solidFill>
                <a:srgbClr val="4A447D"/>
              </a:solidFill>
              <a:latin typeface="Times New Roman"/>
              <a:ea typeface="Times New Roman"/>
              <a:cs typeface="Times New Roman"/>
              <a:sym typeface="Times New Roman"/>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Hazrat Ayesha</a:t>
            </a:r>
            <a:r>
              <a:rPr baseline="30000" lang="en-US" sz="6000">
                <a:solidFill>
                  <a:srgbClr val="4A447D"/>
                </a:solidFill>
                <a:latin typeface="Times New Roman"/>
                <a:ea typeface="Times New Roman"/>
                <a:cs typeface="Times New Roman"/>
                <a:sym typeface="Times New Roman"/>
              </a:rPr>
              <a:t>ra</a:t>
            </a:r>
            <a:endParaRPr sz="6000">
              <a:solidFill>
                <a:srgbClr val="4A447D"/>
              </a:solidFill>
              <a:latin typeface="Times New Roman"/>
              <a:ea typeface="Times New Roman"/>
              <a:cs typeface="Times New Roman"/>
              <a:sym typeface="Times New Roman"/>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Hazrat Umme Ammara</a:t>
            </a:r>
            <a:r>
              <a:rPr baseline="30000" lang="en-US" sz="6000">
                <a:solidFill>
                  <a:srgbClr val="4A447D"/>
                </a:solidFill>
                <a:latin typeface="Times New Roman"/>
                <a:ea typeface="Times New Roman"/>
                <a:cs typeface="Times New Roman"/>
                <a:sym typeface="Times New Roman"/>
              </a:rPr>
              <a:t>ra</a:t>
            </a:r>
            <a:endParaRPr baseline="30000" sz="6000">
              <a:solidFill>
                <a:srgbClr val="4A447D"/>
              </a:solidFill>
              <a:latin typeface="Times New Roman"/>
              <a:ea typeface="Times New Roman"/>
              <a:cs typeface="Times New Roman"/>
              <a:sym typeface="Times New Roman"/>
            </a:endParaRPr>
          </a:p>
        </p:txBody>
      </p:sp>
      <p:sp>
        <p:nvSpPr>
          <p:cNvPr id="384" name="Google Shape;384;p39"/>
          <p:cNvSpPr/>
          <p:nvPr/>
        </p:nvSpPr>
        <p:spPr>
          <a:xfrm rot="-315135">
            <a:off x="15186357" y="-262717"/>
            <a:ext cx="7208289" cy="10812433"/>
          </a:xfrm>
          <a:custGeom>
            <a:rect b="b" l="l" r="r" t="t"/>
            <a:pathLst>
              <a:path extrusionOk="0" h="7908865" w="5272577">
                <a:moveTo>
                  <a:pt x="0" y="0"/>
                </a:moveTo>
                <a:lnTo>
                  <a:pt x="5272577" y="0"/>
                </a:lnTo>
                <a:lnTo>
                  <a:pt x="5272577" y="7908865"/>
                </a:lnTo>
                <a:lnTo>
                  <a:pt x="0" y="790886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txBox="1"/>
          <p:nvPr/>
        </p:nvSpPr>
        <p:spPr>
          <a:xfrm>
            <a:off x="4404360" y="4483127"/>
            <a:ext cx="9479280" cy="132074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A. December 25, 1922</a:t>
            </a:r>
            <a:endParaRPr/>
          </a:p>
        </p:txBody>
      </p:sp>
      <p:sp>
        <p:nvSpPr>
          <p:cNvPr id="120" name="Google Shape;120;p4"/>
          <p:cNvSpPr/>
          <p:nvPr/>
        </p:nvSpPr>
        <p:spPr>
          <a:xfrm flipH="1" rot="573389">
            <a:off x="14699554" y="3359306"/>
            <a:ext cx="5772880" cy="8659321"/>
          </a:xfrm>
          <a:custGeom>
            <a:rect b="b" l="l" r="r" t="t"/>
            <a:pathLst>
              <a:path extrusionOk="0" h="12413294" w="8275529">
                <a:moveTo>
                  <a:pt x="8275529" y="0"/>
                </a:moveTo>
                <a:lnTo>
                  <a:pt x="0" y="0"/>
                </a:lnTo>
                <a:lnTo>
                  <a:pt x="0" y="12413294"/>
                </a:lnTo>
                <a:lnTo>
                  <a:pt x="8275529" y="12413294"/>
                </a:lnTo>
                <a:lnTo>
                  <a:pt x="8275529"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black and white logo&#10;&#10;Description automatically generated" id="121" name="Google Shape;121;p4">
            <a:hlinkClick action="ppaction://hlinksldjump" r:id="rId4"/>
          </p:cNvPr>
          <p:cNvPicPr preferRelativeResize="0"/>
          <p:nvPr/>
        </p:nvPicPr>
        <p:blipFill rotWithShape="1">
          <a:blip r:embed="rId5">
            <a:alphaModFix/>
          </a:blip>
          <a:srcRect b="0" l="0" r="0" t="0"/>
          <a:stretch/>
        </p:blipFill>
        <p:spPr>
          <a:xfrm>
            <a:off x="15849600" y="0"/>
            <a:ext cx="2740269" cy="274026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0"/>
          <p:cNvSpPr txBox="1"/>
          <p:nvPr/>
        </p:nvSpPr>
        <p:spPr>
          <a:xfrm>
            <a:off x="914400" y="4229100"/>
            <a:ext cx="13380720" cy="132074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C. Hazrat Umme Ammara</a:t>
            </a:r>
            <a:r>
              <a:rPr baseline="30000" lang="en-US" sz="8000">
                <a:solidFill>
                  <a:srgbClr val="4A447D"/>
                </a:solidFill>
                <a:latin typeface="Times New Roman"/>
                <a:ea typeface="Times New Roman"/>
                <a:cs typeface="Times New Roman"/>
                <a:sym typeface="Times New Roman"/>
              </a:rPr>
              <a:t>ra</a:t>
            </a:r>
            <a:endParaRPr sz="8000">
              <a:solidFill>
                <a:srgbClr val="4A447D"/>
              </a:solidFill>
              <a:latin typeface="Times New Roman"/>
              <a:ea typeface="Times New Roman"/>
              <a:cs typeface="Times New Roman"/>
              <a:sym typeface="Times New Roman"/>
            </a:endParaRPr>
          </a:p>
        </p:txBody>
      </p:sp>
      <p:pic>
        <p:nvPicPr>
          <p:cNvPr descr="A black and white logo&#10;&#10;Description automatically generated" id="390" name="Google Shape;390;p40">
            <a:hlinkClick action="ppaction://hlinksldjump" r:id="rId3"/>
          </p:cNvPr>
          <p:cNvPicPr preferRelativeResize="0"/>
          <p:nvPr/>
        </p:nvPicPr>
        <p:blipFill rotWithShape="1">
          <a:blip r:embed="rId4">
            <a:alphaModFix/>
          </a:blip>
          <a:srcRect b="0" l="0" r="0" t="0"/>
          <a:stretch/>
        </p:blipFill>
        <p:spPr>
          <a:xfrm>
            <a:off x="15849600" y="0"/>
            <a:ext cx="2740269" cy="2740269"/>
          </a:xfrm>
          <a:prstGeom prst="rect">
            <a:avLst/>
          </a:prstGeom>
          <a:noFill/>
          <a:ln>
            <a:noFill/>
          </a:ln>
        </p:spPr>
      </p:pic>
      <p:sp>
        <p:nvSpPr>
          <p:cNvPr id="391" name="Google Shape;391;p40"/>
          <p:cNvSpPr/>
          <p:nvPr/>
        </p:nvSpPr>
        <p:spPr>
          <a:xfrm rot="-315135">
            <a:off x="15186357" y="2024839"/>
            <a:ext cx="7208289" cy="10812433"/>
          </a:xfrm>
          <a:custGeom>
            <a:rect b="b" l="l" r="r" t="t"/>
            <a:pathLst>
              <a:path extrusionOk="0" h="7908865" w="5272577">
                <a:moveTo>
                  <a:pt x="0" y="0"/>
                </a:moveTo>
                <a:lnTo>
                  <a:pt x="5272577" y="0"/>
                </a:lnTo>
                <a:lnTo>
                  <a:pt x="5272577" y="7908865"/>
                </a:lnTo>
                <a:lnTo>
                  <a:pt x="0" y="79088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1">
            <a:hlinkClick action="ppaction://hlinkshowjump?jump=nextslide"/>
          </p:cNvPr>
          <p:cNvSpPr/>
          <p:nvPr/>
        </p:nvSpPr>
        <p:spPr>
          <a:xfrm>
            <a:off x="731520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397" name="Google Shape;397;p41"/>
          <p:cNvSpPr txBox="1"/>
          <p:nvPr/>
        </p:nvSpPr>
        <p:spPr>
          <a:xfrm>
            <a:off x="4099560" y="3314700"/>
            <a:ext cx="12435840" cy="266188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Who was the first Ahmadi woman journalist? </a:t>
            </a:r>
            <a:endParaRPr sz="8000">
              <a:solidFill>
                <a:srgbClr val="4A447D"/>
              </a:solidFill>
              <a:latin typeface="Calibri"/>
              <a:ea typeface="Calibri"/>
              <a:cs typeface="Calibri"/>
              <a:sym typeface="Calibri"/>
            </a:endParaRPr>
          </a:p>
        </p:txBody>
      </p:sp>
      <p:sp>
        <p:nvSpPr>
          <p:cNvPr id="398" name="Google Shape;398;p41"/>
          <p:cNvSpPr/>
          <p:nvPr/>
        </p:nvSpPr>
        <p:spPr>
          <a:xfrm rot="573389">
            <a:off x="-4513396" y="-877470"/>
            <a:ext cx="8275529" cy="12413294"/>
          </a:xfrm>
          <a:custGeom>
            <a:rect b="b" l="l" r="r" t="t"/>
            <a:pathLst>
              <a:path extrusionOk="0" h="12413294" w="8275529">
                <a:moveTo>
                  <a:pt x="0" y="0"/>
                </a:moveTo>
                <a:lnTo>
                  <a:pt x="8275529" y="0"/>
                </a:lnTo>
                <a:lnTo>
                  <a:pt x="8275529" y="12413294"/>
                </a:lnTo>
                <a:lnTo>
                  <a:pt x="0" y="1241329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2"/>
          <p:cNvSpPr txBox="1"/>
          <p:nvPr/>
        </p:nvSpPr>
        <p:spPr>
          <a:xfrm>
            <a:off x="4953000" y="2692878"/>
            <a:ext cx="11208031" cy="5272597"/>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Quresha Sultana Begum, famous as Begum Shafee. She began publishing magazines in 1942. </a:t>
            </a:r>
            <a:endParaRPr sz="8000">
              <a:solidFill>
                <a:srgbClr val="4A447D"/>
              </a:solidFill>
              <a:latin typeface="Times New Roman"/>
              <a:ea typeface="Times New Roman"/>
              <a:cs typeface="Times New Roman"/>
              <a:sym typeface="Times New Roman"/>
            </a:endParaRPr>
          </a:p>
        </p:txBody>
      </p:sp>
      <p:sp>
        <p:nvSpPr>
          <p:cNvPr id="404" name="Google Shape;404;p42"/>
          <p:cNvSpPr/>
          <p:nvPr/>
        </p:nvSpPr>
        <p:spPr>
          <a:xfrm rot="573389">
            <a:off x="-4513396" y="-877470"/>
            <a:ext cx="8275529" cy="12413294"/>
          </a:xfrm>
          <a:custGeom>
            <a:rect b="b" l="l" r="r" t="t"/>
            <a:pathLst>
              <a:path extrusionOk="0" h="12413294" w="8275529">
                <a:moveTo>
                  <a:pt x="0" y="0"/>
                </a:moveTo>
                <a:lnTo>
                  <a:pt x="8275529" y="0"/>
                </a:lnTo>
                <a:lnTo>
                  <a:pt x="8275529" y="12413294"/>
                </a:lnTo>
                <a:lnTo>
                  <a:pt x="0" y="1241329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pic>
        <p:nvPicPr>
          <p:cNvPr descr="A black and white logo&#10;&#10;Description automatically generated" id="405" name="Google Shape;405;p42">
            <a:hlinkClick action="ppaction://hlinksldjump" r:id="rId4"/>
          </p:cNvPr>
          <p:cNvPicPr preferRelativeResize="0"/>
          <p:nvPr/>
        </p:nvPicPr>
        <p:blipFill rotWithShape="1">
          <a:blip r:embed="rId5">
            <a:alphaModFix/>
          </a:blip>
          <a:srcRect b="0" l="0" r="0" t="0"/>
          <a:stretch/>
        </p:blipFill>
        <p:spPr>
          <a:xfrm>
            <a:off x="15849600" y="0"/>
            <a:ext cx="2740269" cy="274026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3">
            <a:hlinkClick action="ppaction://hlinkshowjump?jump=nextslide"/>
          </p:cNvPr>
          <p:cNvSpPr/>
          <p:nvPr/>
        </p:nvSpPr>
        <p:spPr>
          <a:xfrm>
            <a:off x="731520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411" name="Google Shape;411;p43"/>
          <p:cNvSpPr txBox="1"/>
          <p:nvPr/>
        </p:nvSpPr>
        <p:spPr>
          <a:xfrm>
            <a:off x="998220" y="1494501"/>
            <a:ext cx="8915400" cy="2726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Where should a Salat row begin?</a:t>
            </a:r>
            <a:endParaRPr sz="8000">
              <a:solidFill>
                <a:srgbClr val="4A447D"/>
              </a:solidFill>
              <a:latin typeface="Calibri"/>
              <a:ea typeface="Calibri"/>
              <a:cs typeface="Calibri"/>
              <a:sym typeface="Calibri"/>
            </a:endParaRPr>
          </a:p>
        </p:txBody>
      </p:sp>
      <p:sp>
        <p:nvSpPr>
          <p:cNvPr id="412" name="Google Shape;412;p43"/>
          <p:cNvSpPr txBox="1"/>
          <p:nvPr/>
        </p:nvSpPr>
        <p:spPr>
          <a:xfrm>
            <a:off x="1028700" y="4686300"/>
            <a:ext cx="9982200" cy="286232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From the right side</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From the middle</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Anywhere behind the Imam</a:t>
            </a:r>
            <a:endParaRPr/>
          </a:p>
        </p:txBody>
      </p:sp>
      <p:sp>
        <p:nvSpPr>
          <p:cNvPr id="413" name="Google Shape;413;p43"/>
          <p:cNvSpPr/>
          <p:nvPr/>
        </p:nvSpPr>
        <p:spPr>
          <a:xfrm flipH="1" rot="-1226401">
            <a:off x="13172085" y="5276394"/>
            <a:ext cx="6237154" cy="9355732"/>
          </a:xfrm>
          <a:custGeom>
            <a:rect b="b" l="l" r="r" t="t"/>
            <a:pathLst>
              <a:path extrusionOk="0" h="13349711" w="8899807">
                <a:moveTo>
                  <a:pt x="8899807" y="0"/>
                </a:moveTo>
                <a:lnTo>
                  <a:pt x="0" y="0"/>
                </a:lnTo>
                <a:lnTo>
                  <a:pt x="0" y="13349712"/>
                </a:lnTo>
                <a:lnTo>
                  <a:pt x="8899807" y="13349712"/>
                </a:lnTo>
                <a:lnTo>
                  <a:pt x="8899807"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4"/>
          <p:cNvSpPr txBox="1"/>
          <p:nvPr/>
        </p:nvSpPr>
        <p:spPr>
          <a:xfrm>
            <a:off x="1219200" y="2171700"/>
            <a:ext cx="11430000" cy="52014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0">
                <a:solidFill>
                  <a:srgbClr val="4A447D"/>
                </a:solidFill>
                <a:latin typeface="Times New Roman"/>
                <a:ea typeface="Times New Roman"/>
                <a:cs typeface="Times New Roman"/>
                <a:sym typeface="Times New Roman"/>
              </a:rPr>
              <a:t>B. From the middle</a:t>
            </a:r>
            <a:endParaRPr/>
          </a:p>
          <a:p>
            <a:pPr indent="0" lvl="0" marL="0" marR="0" rtl="0" algn="l">
              <a:spcBef>
                <a:spcPts val="0"/>
              </a:spcBef>
              <a:spcAft>
                <a:spcPts val="0"/>
              </a:spcAft>
              <a:buNone/>
            </a:pPr>
            <a:r>
              <a:t/>
            </a:r>
            <a:endParaRPr sz="7200">
              <a:solidFill>
                <a:srgbClr val="4A447D"/>
              </a:solidFill>
              <a:latin typeface="Times New Roman"/>
              <a:ea typeface="Times New Roman"/>
              <a:cs typeface="Times New Roman"/>
              <a:sym typeface="Times New Roman"/>
            </a:endParaRPr>
          </a:p>
          <a:p>
            <a:pPr indent="0" lvl="0" marL="0" marR="0" rtl="0" algn="l">
              <a:spcBef>
                <a:spcPts val="0"/>
              </a:spcBef>
              <a:spcAft>
                <a:spcPts val="0"/>
              </a:spcAft>
              <a:buNone/>
            </a:pPr>
            <a:r>
              <a:rPr lang="en-US" sz="6000">
                <a:solidFill>
                  <a:srgbClr val="4A447D"/>
                </a:solidFill>
                <a:latin typeface="Times New Roman"/>
                <a:ea typeface="Times New Roman"/>
                <a:cs typeface="Times New Roman"/>
                <a:sym typeface="Times New Roman"/>
              </a:rPr>
              <a:t>Start Salat row from the middle (behind the Imam). Begin a new row when the previous row is filled.</a:t>
            </a:r>
            <a:endParaRPr/>
          </a:p>
        </p:txBody>
      </p:sp>
      <p:sp>
        <p:nvSpPr>
          <p:cNvPr id="419" name="Google Shape;419;p44"/>
          <p:cNvSpPr/>
          <p:nvPr/>
        </p:nvSpPr>
        <p:spPr>
          <a:xfrm flipH="1" rot="-1226401">
            <a:off x="13172085" y="5276394"/>
            <a:ext cx="6237154" cy="9355732"/>
          </a:xfrm>
          <a:custGeom>
            <a:rect b="b" l="l" r="r" t="t"/>
            <a:pathLst>
              <a:path extrusionOk="0" h="13349711" w="8899807">
                <a:moveTo>
                  <a:pt x="8899807" y="0"/>
                </a:moveTo>
                <a:lnTo>
                  <a:pt x="0" y="0"/>
                </a:lnTo>
                <a:lnTo>
                  <a:pt x="0" y="13349712"/>
                </a:lnTo>
                <a:lnTo>
                  <a:pt x="8899807" y="13349712"/>
                </a:lnTo>
                <a:lnTo>
                  <a:pt x="8899807"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pic>
        <p:nvPicPr>
          <p:cNvPr descr="A black and white logo&#10;&#10;Description automatically generated" id="420" name="Google Shape;420;p44">
            <a:hlinkClick action="ppaction://hlinksldjump" r:id="rId4"/>
          </p:cNvPr>
          <p:cNvPicPr preferRelativeResize="0"/>
          <p:nvPr/>
        </p:nvPicPr>
        <p:blipFill rotWithShape="1">
          <a:blip r:embed="rId5">
            <a:alphaModFix/>
          </a:blip>
          <a:srcRect b="0" l="0" r="0" t="0"/>
          <a:stretch/>
        </p:blipFill>
        <p:spPr>
          <a:xfrm>
            <a:off x="15849600" y="0"/>
            <a:ext cx="2740269" cy="274026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5">
            <a:hlinkClick action="ppaction://hlinkshowjump?jump=nextslide"/>
          </p:cNvPr>
          <p:cNvSpPr/>
          <p:nvPr/>
        </p:nvSpPr>
        <p:spPr>
          <a:xfrm>
            <a:off x="7642860" y="9087192"/>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426" name="Google Shape;426;p45"/>
          <p:cNvSpPr txBox="1"/>
          <p:nvPr/>
        </p:nvSpPr>
        <p:spPr>
          <a:xfrm>
            <a:off x="1143000" y="3390900"/>
            <a:ext cx="11439112" cy="2661883"/>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What is the appropriate attire for Salat for women?</a:t>
            </a:r>
            <a:endParaRPr sz="8000">
              <a:solidFill>
                <a:srgbClr val="4A447D"/>
              </a:solidFill>
              <a:latin typeface="Calibri"/>
              <a:ea typeface="Calibri"/>
              <a:cs typeface="Calibri"/>
              <a:sym typeface="Calibri"/>
            </a:endParaRPr>
          </a:p>
        </p:txBody>
      </p:sp>
      <p:sp>
        <p:nvSpPr>
          <p:cNvPr id="427" name="Google Shape;427;p45"/>
          <p:cNvSpPr/>
          <p:nvPr/>
        </p:nvSpPr>
        <p:spPr>
          <a:xfrm flipH="1" rot="573389">
            <a:off x="14699554" y="3359306"/>
            <a:ext cx="5772880" cy="8659321"/>
          </a:xfrm>
          <a:custGeom>
            <a:rect b="b" l="l" r="r" t="t"/>
            <a:pathLst>
              <a:path extrusionOk="0" h="12413294" w="8275529">
                <a:moveTo>
                  <a:pt x="8275529" y="0"/>
                </a:moveTo>
                <a:lnTo>
                  <a:pt x="0" y="0"/>
                </a:lnTo>
                <a:lnTo>
                  <a:pt x="0" y="12413294"/>
                </a:lnTo>
                <a:lnTo>
                  <a:pt x="8275529" y="12413294"/>
                </a:lnTo>
                <a:lnTo>
                  <a:pt x="8275529"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6"/>
          <p:cNvSpPr txBox="1"/>
          <p:nvPr/>
        </p:nvSpPr>
        <p:spPr>
          <a:xfrm>
            <a:off x="1143000" y="1848559"/>
            <a:ext cx="10210800" cy="658988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Head and hair must be fully covered (front and back). Arms should be covered to elbows; legs covered to ankles</a:t>
            </a:r>
            <a:endParaRPr sz="8000">
              <a:solidFill>
                <a:srgbClr val="4A447D"/>
              </a:solidFill>
              <a:latin typeface="Times New Roman"/>
              <a:ea typeface="Times New Roman"/>
              <a:cs typeface="Times New Roman"/>
              <a:sym typeface="Times New Roman"/>
            </a:endParaRPr>
          </a:p>
        </p:txBody>
      </p:sp>
      <p:sp>
        <p:nvSpPr>
          <p:cNvPr id="433" name="Google Shape;433;p46"/>
          <p:cNvSpPr/>
          <p:nvPr/>
        </p:nvSpPr>
        <p:spPr>
          <a:xfrm flipH="1" rot="573389">
            <a:off x="14699554" y="3359306"/>
            <a:ext cx="5772880" cy="8659321"/>
          </a:xfrm>
          <a:custGeom>
            <a:rect b="b" l="l" r="r" t="t"/>
            <a:pathLst>
              <a:path extrusionOk="0" h="12413294" w="8275529">
                <a:moveTo>
                  <a:pt x="8275529" y="0"/>
                </a:moveTo>
                <a:lnTo>
                  <a:pt x="0" y="0"/>
                </a:lnTo>
                <a:lnTo>
                  <a:pt x="0" y="12413294"/>
                </a:lnTo>
                <a:lnTo>
                  <a:pt x="8275529" y="12413294"/>
                </a:lnTo>
                <a:lnTo>
                  <a:pt x="8275529"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black and white logo&#10;&#10;Description automatically generated" id="434" name="Google Shape;434;p46">
            <a:hlinkClick action="ppaction://hlinksldjump" r:id="rId4"/>
          </p:cNvPr>
          <p:cNvPicPr preferRelativeResize="0"/>
          <p:nvPr/>
        </p:nvPicPr>
        <p:blipFill rotWithShape="1">
          <a:blip r:embed="rId5">
            <a:alphaModFix/>
          </a:blip>
          <a:srcRect b="0" l="0" r="0" t="0"/>
          <a:stretch/>
        </p:blipFill>
        <p:spPr>
          <a:xfrm>
            <a:off x="15849600" y="0"/>
            <a:ext cx="2740269" cy="274026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47">
            <a:hlinkClick action="ppaction://hlinkshowjump?jump=nextslide"/>
          </p:cNvPr>
          <p:cNvSpPr/>
          <p:nvPr/>
        </p:nvSpPr>
        <p:spPr>
          <a:xfrm>
            <a:off x="764286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440" name="Google Shape;440;p47"/>
          <p:cNvSpPr txBox="1"/>
          <p:nvPr/>
        </p:nvSpPr>
        <p:spPr>
          <a:xfrm>
            <a:off x="790747" y="930445"/>
            <a:ext cx="11296306" cy="395531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What are the rules for entering the prayer hall if you are menstruating?</a:t>
            </a:r>
            <a:endParaRPr/>
          </a:p>
        </p:txBody>
      </p:sp>
      <p:sp>
        <p:nvSpPr>
          <p:cNvPr id="441" name="Google Shape;441;p47"/>
          <p:cNvSpPr txBox="1"/>
          <p:nvPr/>
        </p:nvSpPr>
        <p:spPr>
          <a:xfrm>
            <a:off x="790747" y="5295900"/>
            <a:ext cx="16706506" cy="286232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There is no restriction</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Menstruating women cannot enter Mosque at all</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They should avoid entering prayer area only</a:t>
            </a:r>
            <a:endParaRPr/>
          </a:p>
        </p:txBody>
      </p:sp>
      <p:sp>
        <p:nvSpPr>
          <p:cNvPr id="442" name="Google Shape;442;p47"/>
          <p:cNvSpPr/>
          <p:nvPr/>
        </p:nvSpPr>
        <p:spPr>
          <a:xfrm flipH="1" rot="-2155212">
            <a:off x="14177569" y="-864871"/>
            <a:ext cx="5357576" cy="8036364"/>
          </a:xfrm>
          <a:custGeom>
            <a:rect b="b" l="l" r="r" t="t"/>
            <a:pathLst>
              <a:path extrusionOk="0" h="6997336" w="4664891">
                <a:moveTo>
                  <a:pt x="4664890" y="0"/>
                </a:moveTo>
                <a:lnTo>
                  <a:pt x="0" y="0"/>
                </a:lnTo>
                <a:lnTo>
                  <a:pt x="0" y="6997336"/>
                </a:lnTo>
                <a:lnTo>
                  <a:pt x="4664890" y="6997336"/>
                </a:lnTo>
                <a:lnTo>
                  <a:pt x="466489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48"/>
          <p:cNvSpPr txBox="1"/>
          <p:nvPr/>
        </p:nvSpPr>
        <p:spPr>
          <a:xfrm>
            <a:off x="782375" y="1557903"/>
            <a:ext cx="12274062" cy="71711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0">
                <a:solidFill>
                  <a:srgbClr val="4A447D"/>
                </a:solidFill>
                <a:latin typeface="Times New Roman"/>
                <a:ea typeface="Times New Roman"/>
                <a:cs typeface="Times New Roman"/>
                <a:sym typeface="Times New Roman"/>
              </a:rPr>
              <a:t>C. They should avoid entering prayer area only</a:t>
            </a:r>
            <a:endParaRPr/>
          </a:p>
          <a:p>
            <a:pPr indent="0" lvl="0" marL="0" marR="0" rtl="0" algn="l">
              <a:spcBef>
                <a:spcPts val="0"/>
              </a:spcBef>
              <a:spcAft>
                <a:spcPts val="0"/>
              </a:spcAft>
              <a:buNone/>
            </a:pPr>
            <a:r>
              <a:t/>
            </a:r>
            <a:endParaRPr sz="5400">
              <a:solidFill>
                <a:srgbClr val="4A447D"/>
              </a:solidFill>
              <a:latin typeface="Times New Roman"/>
              <a:ea typeface="Times New Roman"/>
              <a:cs typeface="Times New Roman"/>
              <a:sym typeface="Times New Roman"/>
            </a:endParaRPr>
          </a:p>
          <a:p>
            <a:pPr indent="0" lvl="0" marL="0" marR="0" rtl="0" algn="l">
              <a:spcBef>
                <a:spcPts val="0"/>
              </a:spcBef>
              <a:spcAft>
                <a:spcPts val="0"/>
              </a:spcAft>
              <a:buNone/>
            </a:pPr>
            <a:r>
              <a:rPr lang="en-US" sz="6000">
                <a:solidFill>
                  <a:srgbClr val="4A447D"/>
                </a:solidFill>
                <a:latin typeface="Times New Roman"/>
                <a:ea typeface="Times New Roman"/>
                <a:cs typeface="Times New Roman"/>
                <a:sym typeface="Times New Roman"/>
              </a:rPr>
              <a:t>Menstruating women and girls should avoid sitting in the prayer area. They may enter the area for some purpose such as getting their child, etc.</a:t>
            </a:r>
            <a:endParaRPr/>
          </a:p>
        </p:txBody>
      </p:sp>
      <p:sp>
        <p:nvSpPr>
          <p:cNvPr id="448" name="Google Shape;448;p48"/>
          <p:cNvSpPr/>
          <p:nvPr/>
        </p:nvSpPr>
        <p:spPr>
          <a:xfrm flipH="1" rot="-2155212">
            <a:off x="14177569" y="-864871"/>
            <a:ext cx="5357576" cy="8036364"/>
          </a:xfrm>
          <a:custGeom>
            <a:rect b="b" l="l" r="r" t="t"/>
            <a:pathLst>
              <a:path extrusionOk="0" h="6997336" w="4664891">
                <a:moveTo>
                  <a:pt x="4664890" y="0"/>
                </a:moveTo>
                <a:lnTo>
                  <a:pt x="0" y="0"/>
                </a:lnTo>
                <a:lnTo>
                  <a:pt x="0" y="6997336"/>
                </a:lnTo>
                <a:lnTo>
                  <a:pt x="4664890" y="6997336"/>
                </a:lnTo>
                <a:lnTo>
                  <a:pt x="466489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black and white logo&#10;&#10;Description automatically generated" id="449" name="Google Shape;449;p48">
            <a:hlinkClick action="ppaction://hlinksldjump" r:id="rId4"/>
          </p:cNvPr>
          <p:cNvPicPr preferRelativeResize="0"/>
          <p:nvPr/>
        </p:nvPicPr>
        <p:blipFill rotWithShape="1">
          <a:blip r:embed="rId5">
            <a:alphaModFix/>
          </a:blip>
          <a:srcRect b="0" l="0" r="0" t="0"/>
          <a:stretch/>
        </p:blipFill>
        <p:spPr>
          <a:xfrm>
            <a:off x="15849600" y="7505700"/>
            <a:ext cx="2740269" cy="274026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49">
            <a:hlinkClick action="ppaction://hlinkshowjump?jump=nextslide"/>
          </p:cNvPr>
          <p:cNvSpPr/>
          <p:nvPr/>
        </p:nvSpPr>
        <p:spPr>
          <a:xfrm>
            <a:off x="731520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456" name="Google Shape;456;p49"/>
          <p:cNvSpPr txBox="1"/>
          <p:nvPr/>
        </p:nvSpPr>
        <p:spPr>
          <a:xfrm>
            <a:off x="3095141" y="990878"/>
            <a:ext cx="12097718" cy="4044184"/>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If you have young children, where should you stand during Salat?</a:t>
            </a:r>
            <a:endParaRPr/>
          </a:p>
        </p:txBody>
      </p:sp>
      <p:sp>
        <p:nvSpPr>
          <p:cNvPr id="457" name="Google Shape;457;p49"/>
          <p:cNvSpPr txBox="1"/>
          <p:nvPr/>
        </p:nvSpPr>
        <p:spPr>
          <a:xfrm>
            <a:off x="4867759" y="5158109"/>
            <a:ext cx="7897161" cy="286232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In last rows</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You can sit anywhere</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In front rows</a:t>
            </a:r>
            <a:endParaRPr/>
          </a:p>
        </p:txBody>
      </p:sp>
      <p:sp>
        <p:nvSpPr>
          <p:cNvPr id="458" name="Google Shape;458;p49"/>
          <p:cNvSpPr/>
          <p:nvPr/>
        </p:nvSpPr>
        <p:spPr>
          <a:xfrm rot="-1012595">
            <a:off x="-1753486" y="4606598"/>
            <a:ext cx="5671621" cy="8507432"/>
          </a:xfrm>
          <a:custGeom>
            <a:rect b="b" l="l" r="r" t="t"/>
            <a:pathLst>
              <a:path extrusionOk="0" h="7091769" w="4727846">
                <a:moveTo>
                  <a:pt x="0" y="0"/>
                </a:moveTo>
                <a:lnTo>
                  <a:pt x="4727846" y="0"/>
                </a:lnTo>
                <a:lnTo>
                  <a:pt x="4727846" y="7091769"/>
                </a:lnTo>
                <a:lnTo>
                  <a:pt x="0" y="709176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p:nvPr/>
        </p:nvSpPr>
        <p:spPr>
          <a:xfrm flipH="1" rot="-2155212">
            <a:off x="14177569" y="-864871"/>
            <a:ext cx="5357576" cy="8036364"/>
          </a:xfrm>
          <a:custGeom>
            <a:rect b="b" l="l" r="r" t="t"/>
            <a:pathLst>
              <a:path extrusionOk="0" h="6997336" w="4664891">
                <a:moveTo>
                  <a:pt x="4664890" y="0"/>
                </a:moveTo>
                <a:lnTo>
                  <a:pt x="0" y="0"/>
                </a:lnTo>
                <a:lnTo>
                  <a:pt x="0" y="6997336"/>
                </a:lnTo>
                <a:lnTo>
                  <a:pt x="4664890" y="6997336"/>
                </a:lnTo>
                <a:lnTo>
                  <a:pt x="466489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5">
            <a:hlinkClick action="ppaction://hlinkshowjump?jump=nextslide"/>
          </p:cNvPr>
          <p:cNvSpPr/>
          <p:nvPr/>
        </p:nvSpPr>
        <p:spPr>
          <a:xfrm>
            <a:off x="764286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128" name="Google Shape;128;p5"/>
          <p:cNvSpPr txBox="1"/>
          <p:nvPr/>
        </p:nvSpPr>
        <p:spPr>
          <a:xfrm>
            <a:off x="1581495" y="1789861"/>
            <a:ext cx="8814262" cy="2726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What is the meaning of Lajna Ima'illah?</a:t>
            </a:r>
            <a:endParaRPr/>
          </a:p>
        </p:txBody>
      </p:sp>
      <p:sp>
        <p:nvSpPr>
          <p:cNvPr id="129" name="Google Shape;129;p5"/>
          <p:cNvSpPr txBox="1"/>
          <p:nvPr/>
        </p:nvSpPr>
        <p:spPr>
          <a:xfrm>
            <a:off x="1581495" y="4871978"/>
            <a:ext cx="14559743" cy="286232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Organization of Followers of Allah</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Organization of Godly Women</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Organization of the Maid-Servants of Allah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0"/>
          <p:cNvSpPr txBox="1"/>
          <p:nvPr/>
        </p:nvSpPr>
        <p:spPr>
          <a:xfrm>
            <a:off x="4191000" y="1998312"/>
            <a:ext cx="11368329" cy="6290376"/>
          </a:xfrm>
          <a:prstGeom prst="rect">
            <a:avLst/>
          </a:prstGeom>
          <a:noFill/>
          <a:ln>
            <a:noFill/>
          </a:ln>
        </p:spPr>
        <p:txBody>
          <a:bodyPr anchorCtr="0" anchor="t" bIns="45700" lIns="91425" spcFirstLastPara="1" rIns="91425" wrap="square" tIns="45700">
            <a:spAutoFit/>
          </a:bodyPr>
          <a:lstStyle/>
          <a:p>
            <a:pPr indent="-1371600" lvl="0" marL="1371600" marR="0" rtl="0" algn="ctr">
              <a:lnSpc>
                <a:spcPct val="107000"/>
              </a:lnSpc>
              <a:spcBef>
                <a:spcPts val="0"/>
              </a:spcBef>
              <a:spcAft>
                <a:spcPts val="0"/>
              </a:spcAft>
              <a:buClr>
                <a:srgbClr val="4A447D"/>
              </a:buClr>
              <a:buSzPts val="8000"/>
              <a:buFont typeface="Times New Roman"/>
              <a:buAutoNum type="alphaUcPeriod"/>
            </a:pPr>
            <a:r>
              <a:rPr lang="en-US" sz="8000">
                <a:solidFill>
                  <a:srgbClr val="4A447D"/>
                </a:solidFill>
                <a:latin typeface="Times New Roman"/>
                <a:ea typeface="Times New Roman"/>
                <a:cs typeface="Times New Roman"/>
                <a:sym typeface="Times New Roman"/>
              </a:rPr>
              <a:t>In last rows</a:t>
            </a:r>
            <a:endParaRPr/>
          </a:p>
          <a:p>
            <a:pPr indent="0" lvl="0" marL="0" marR="0" rtl="0" algn="ctr">
              <a:lnSpc>
                <a:spcPct val="107000"/>
              </a:lnSpc>
              <a:spcBef>
                <a:spcPts val="800"/>
              </a:spcBef>
              <a:spcAft>
                <a:spcPts val="0"/>
              </a:spcAft>
              <a:buNone/>
            </a:pPr>
            <a:r>
              <a:t/>
            </a:r>
            <a:endParaRPr sz="4800">
              <a:solidFill>
                <a:srgbClr val="4A447D"/>
              </a:solidFill>
              <a:latin typeface="Times New Roman"/>
              <a:ea typeface="Times New Roman"/>
              <a:cs typeface="Times New Roman"/>
              <a:sym typeface="Times New Roman"/>
            </a:endParaRPr>
          </a:p>
          <a:p>
            <a:pPr indent="0" lvl="0" marL="0" marR="0" rtl="0" algn="ctr">
              <a:lnSpc>
                <a:spcPct val="107000"/>
              </a:lnSpc>
              <a:spcBef>
                <a:spcPts val="800"/>
              </a:spcBef>
              <a:spcAft>
                <a:spcPts val="0"/>
              </a:spcAft>
              <a:buNone/>
            </a:pPr>
            <a:r>
              <a:rPr lang="en-US" sz="6000">
                <a:solidFill>
                  <a:srgbClr val="4A447D"/>
                </a:solidFill>
                <a:latin typeface="Times New Roman"/>
                <a:ea typeface="Times New Roman"/>
                <a:cs typeface="Times New Roman"/>
                <a:sym typeface="Times New Roman"/>
              </a:rPr>
              <a:t>If you have young children, please stand in the last rows and make sure your children are with you throughout the Salat.</a:t>
            </a:r>
            <a:endParaRPr/>
          </a:p>
        </p:txBody>
      </p:sp>
      <p:sp>
        <p:nvSpPr>
          <p:cNvPr id="464" name="Google Shape;464;p50"/>
          <p:cNvSpPr/>
          <p:nvPr/>
        </p:nvSpPr>
        <p:spPr>
          <a:xfrm rot="-1012595">
            <a:off x="-1753486" y="4606598"/>
            <a:ext cx="5671621" cy="8507432"/>
          </a:xfrm>
          <a:custGeom>
            <a:rect b="b" l="l" r="r" t="t"/>
            <a:pathLst>
              <a:path extrusionOk="0" h="7091769" w="4727846">
                <a:moveTo>
                  <a:pt x="0" y="0"/>
                </a:moveTo>
                <a:lnTo>
                  <a:pt x="4727846" y="0"/>
                </a:lnTo>
                <a:lnTo>
                  <a:pt x="4727846" y="7091769"/>
                </a:lnTo>
                <a:lnTo>
                  <a:pt x="0" y="709176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black and white logo&#10;&#10;Description automatically generated" id="465" name="Google Shape;465;p50">
            <a:hlinkClick action="ppaction://hlinksldjump" r:id="rId4"/>
          </p:cNvPr>
          <p:cNvPicPr preferRelativeResize="0"/>
          <p:nvPr/>
        </p:nvPicPr>
        <p:blipFill rotWithShape="1">
          <a:blip r:embed="rId5">
            <a:alphaModFix/>
          </a:blip>
          <a:srcRect b="0" l="0" r="0" t="0"/>
          <a:stretch/>
        </p:blipFill>
        <p:spPr>
          <a:xfrm>
            <a:off x="15849600" y="0"/>
            <a:ext cx="2740269" cy="274026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1">
            <a:hlinkClick action="ppaction://hlinkshowjump?jump=nextslide"/>
          </p:cNvPr>
          <p:cNvSpPr/>
          <p:nvPr/>
        </p:nvSpPr>
        <p:spPr>
          <a:xfrm>
            <a:off x="766572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471" name="Google Shape;471;p51"/>
          <p:cNvSpPr txBox="1"/>
          <p:nvPr/>
        </p:nvSpPr>
        <p:spPr>
          <a:xfrm>
            <a:off x="2869285" y="318086"/>
            <a:ext cx="12549430" cy="4044184"/>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What should you do if your child begins to cry or make disturbance during the Salat?</a:t>
            </a:r>
            <a:endParaRPr/>
          </a:p>
        </p:txBody>
      </p:sp>
      <p:sp>
        <p:nvSpPr>
          <p:cNvPr id="472" name="Google Shape;472;p51"/>
          <p:cNvSpPr txBox="1"/>
          <p:nvPr/>
        </p:nvSpPr>
        <p:spPr>
          <a:xfrm>
            <a:off x="3986987" y="4590870"/>
            <a:ext cx="10314025" cy="378565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You should leave the Hall</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You should move to the Back</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Children always make noise, others should tolerate</a:t>
            </a:r>
            <a:endParaRPr/>
          </a:p>
        </p:txBody>
      </p:sp>
      <p:sp>
        <p:nvSpPr>
          <p:cNvPr id="473" name="Google Shape;473;p51"/>
          <p:cNvSpPr/>
          <p:nvPr/>
        </p:nvSpPr>
        <p:spPr>
          <a:xfrm rot="411396">
            <a:off x="15732729" y="3284004"/>
            <a:ext cx="5110541" cy="7665812"/>
          </a:xfrm>
          <a:custGeom>
            <a:rect b="b" l="l" r="r" t="t"/>
            <a:pathLst>
              <a:path extrusionOk="0" h="7091769" w="4727846">
                <a:moveTo>
                  <a:pt x="0" y="0"/>
                </a:moveTo>
                <a:lnTo>
                  <a:pt x="4727846" y="0"/>
                </a:lnTo>
                <a:lnTo>
                  <a:pt x="4727846" y="7091769"/>
                </a:lnTo>
                <a:lnTo>
                  <a:pt x="0" y="709176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2"/>
          <p:cNvSpPr txBox="1"/>
          <p:nvPr/>
        </p:nvSpPr>
        <p:spPr>
          <a:xfrm>
            <a:off x="2286000" y="1619458"/>
            <a:ext cx="12496801" cy="7048083"/>
          </a:xfrm>
          <a:prstGeom prst="rect">
            <a:avLst/>
          </a:prstGeom>
          <a:noFill/>
          <a:ln>
            <a:noFill/>
          </a:ln>
        </p:spPr>
        <p:txBody>
          <a:bodyPr anchorCtr="0" anchor="t" bIns="45700" lIns="91425" spcFirstLastPara="1" rIns="91425" wrap="square" tIns="45700">
            <a:spAutoFit/>
          </a:bodyPr>
          <a:lstStyle/>
          <a:p>
            <a:pPr indent="-742950" lvl="0" marL="742950" marR="0" rtl="0" algn="ctr">
              <a:spcBef>
                <a:spcPts val="0"/>
              </a:spcBef>
              <a:spcAft>
                <a:spcPts val="0"/>
              </a:spcAft>
              <a:buClr>
                <a:srgbClr val="4A447D"/>
              </a:buClr>
              <a:buSzPts val="8000"/>
              <a:buFont typeface="Calibri"/>
              <a:buAutoNum type="alphaUcPeriod"/>
            </a:pPr>
            <a:r>
              <a:rPr lang="en-US" sz="8000">
                <a:solidFill>
                  <a:srgbClr val="4A447D"/>
                </a:solidFill>
                <a:latin typeface="Times New Roman"/>
                <a:ea typeface="Times New Roman"/>
                <a:cs typeface="Times New Roman"/>
                <a:sym typeface="Times New Roman"/>
              </a:rPr>
              <a:t>You should leave the hall</a:t>
            </a:r>
            <a:endParaRPr/>
          </a:p>
          <a:p>
            <a:pPr indent="0" lvl="0" marL="0" marR="0" rtl="0" algn="ctr">
              <a:spcBef>
                <a:spcPts val="0"/>
              </a:spcBef>
              <a:spcAft>
                <a:spcPts val="0"/>
              </a:spcAft>
              <a:buNone/>
            </a:pPr>
            <a:r>
              <a:t/>
            </a:r>
            <a:endParaRPr sz="7200">
              <a:solidFill>
                <a:srgbClr val="4A447D"/>
              </a:solidFill>
              <a:latin typeface="Times New Roman"/>
              <a:ea typeface="Times New Roman"/>
              <a:cs typeface="Times New Roman"/>
              <a:sym typeface="Times New Roman"/>
            </a:endParaRPr>
          </a:p>
          <a:p>
            <a:pPr indent="0" lvl="0" marL="0" marR="0" rtl="0" algn="ctr">
              <a:spcBef>
                <a:spcPts val="0"/>
              </a:spcBef>
              <a:spcAft>
                <a:spcPts val="0"/>
              </a:spcAft>
              <a:buNone/>
            </a:pPr>
            <a:r>
              <a:rPr lang="en-US" sz="6000">
                <a:solidFill>
                  <a:srgbClr val="4A447D"/>
                </a:solidFill>
                <a:latin typeface="Times New Roman"/>
                <a:ea typeface="Times New Roman"/>
                <a:cs typeface="Times New Roman"/>
                <a:sym typeface="Times New Roman"/>
              </a:rPr>
              <a:t>If your child begins to cry or cause disturbance, please leave the prayer hall so that other worshippers may not be distracted. You should make up your prayer outside the prayer hall.</a:t>
            </a:r>
            <a:endParaRPr/>
          </a:p>
        </p:txBody>
      </p:sp>
      <p:sp>
        <p:nvSpPr>
          <p:cNvPr id="479" name="Google Shape;479;p52"/>
          <p:cNvSpPr/>
          <p:nvPr/>
        </p:nvSpPr>
        <p:spPr>
          <a:xfrm rot="411396">
            <a:off x="15732729" y="3284004"/>
            <a:ext cx="5110541" cy="7665812"/>
          </a:xfrm>
          <a:custGeom>
            <a:rect b="b" l="l" r="r" t="t"/>
            <a:pathLst>
              <a:path extrusionOk="0" h="7091769" w="4727846">
                <a:moveTo>
                  <a:pt x="0" y="0"/>
                </a:moveTo>
                <a:lnTo>
                  <a:pt x="4727846" y="0"/>
                </a:lnTo>
                <a:lnTo>
                  <a:pt x="4727846" y="7091769"/>
                </a:lnTo>
                <a:lnTo>
                  <a:pt x="0" y="709176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black and white logo&#10;&#10;Description automatically generated" id="480" name="Google Shape;480;p52">
            <a:hlinkClick action="ppaction://hlinksldjump" r:id="rId4"/>
          </p:cNvPr>
          <p:cNvPicPr preferRelativeResize="0"/>
          <p:nvPr/>
        </p:nvPicPr>
        <p:blipFill rotWithShape="1">
          <a:blip r:embed="rId5">
            <a:alphaModFix/>
          </a:blip>
          <a:srcRect b="0" l="0" r="0" t="0"/>
          <a:stretch/>
        </p:blipFill>
        <p:spPr>
          <a:xfrm>
            <a:off x="15849600" y="0"/>
            <a:ext cx="2740269" cy="274026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3">
            <a:hlinkClick action="ppaction://hlinkshowjump?jump=nextslide"/>
          </p:cNvPr>
          <p:cNvSpPr/>
          <p:nvPr/>
        </p:nvSpPr>
        <p:spPr>
          <a:xfrm>
            <a:off x="731520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486" name="Google Shape;486;p53"/>
          <p:cNvSpPr txBox="1"/>
          <p:nvPr/>
        </p:nvSpPr>
        <p:spPr>
          <a:xfrm>
            <a:off x="1066800" y="3824485"/>
            <a:ext cx="13106400" cy="263803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What prayers are offered in the Janazah prayer?</a:t>
            </a:r>
            <a:endParaRPr/>
          </a:p>
        </p:txBody>
      </p:sp>
      <p:sp>
        <p:nvSpPr>
          <p:cNvPr id="487" name="Google Shape;487;p53"/>
          <p:cNvSpPr/>
          <p:nvPr/>
        </p:nvSpPr>
        <p:spPr>
          <a:xfrm rot="-315135">
            <a:off x="15186357" y="-262717"/>
            <a:ext cx="7208289" cy="10812433"/>
          </a:xfrm>
          <a:custGeom>
            <a:rect b="b" l="l" r="r" t="t"/>
            <a:pathLst>
              <a:path extrusionOk="0" h="7908865" w="5272577">
                <a:moveTo>
                  <a:pt x="0" y="0"/>
                </a:moveTo>
                <a:lnTo>
                  <a:pt x="5272577" y="0"/>
                </a:lnTo>
                <a:lnTo>
                  <a:pt x="5272577" y="7908865"/>
                </a:lnTo>
                <a:lnTo>
                  <a:pt x="0" y="790886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54"/>
          <p:cNvSpPr txBox="1"/>
          <p:nvPr/>
        </p:nvSpPr>
        <p:spPr>
          <a:xfrm>
            <a:off x="5120639" y="3018816"/>
            <a:ext cx="8046721" cy="4249368"/>
          </a:xfrm>
          <a:prstGeom prst="rect">
            <a:avLst/>
          </a:prstGeom>
          <a:noFill/>
          <a:ln>
            <a:noFill/>
          </a:ln>
        </p:spPr>
        <p:txBody>
          <a:bodyPr anchorCtr="0" anchor="t" bIns="45700" lIns="91425" spcFirstLastPara="1" rIns="91425" wrap="square" tIns="45700">
            <a:spAutoFit/>
          </a:bodyPr>
          <a:lstStyle/>
          <a:p>
            <a:pPr indent="-1143000" lvl="0" marL="1143000" marR="0" rtl="0" algn="l">
              <a:lnSpc>
                <a:spcPct val="107000"/>
              </a:lnSpc>
              <a:spcBef>
                <a:spcPts val="0"/>
              </a:spcBef>
              <a:spcAft>
                <a:spcPts val="0"/>
              </a:spcAft>
              <a:buClr>
                <a:srgbClr val="4A447D"/>
              </a:buClr>
              <a:buSzPts val="8000"/>
              <a:buFont typeface="Noto Sans Symbols"/>
              <a:buChar char="❖"/>
            </a:pPr>
            <a:r>
              <a:rPr lang="en-US" sz="8000">
                <a:solidFill>
                  <a:srgbClr val="4A447D"/>
                </a:solidFill>
                <a:latin typeface="Times New Roman"/>
                <a:ea typeface="Times New Roman"/>
                <a:cs typeface="Times New Roman"/>
                <a:sym typeface="Times New Roman"/>
              </a:rPr>
              <a:t>Surah Al-Fatiha</a:t>
            </a:r>
            <a:endParaRPr sz="8000">
              <a:solidFill>
                <a:srgbClr val="4A447D"/>
              </a:solidFill>
              <a:latin typeface="Times New Roman"/>
              <a:ea typeface="Times New Roman"/>
              <a:cs typeface="Times New Roman"/>
              <a:sym typeface="Times New Roman"/>
            </a:endParaRPr>
          </a:p>
          <a:p>
            <a:pPr indent="-1143000" lvl="0" marL="1143000" marR="0" rtl="0" algn="l">
              <a:lnSpc>
                <a:spcPct val="107000"/>
              </a:lnSpc>
              <a:spcBef>
                <a:spcPts val="800"/>
              </a:spcBef>
              <a:spcAft>
                <a:spcPts val="0"/>
              </a:spcAft>
              <a:buClr>
                <a:srgbClr val="4A447D"/>
              </a:buClr>
              <a:buSzPts val="8000"/>
              <a:buFont typeface="Noto Sans Symbols"/>
              <a:buChar char="❖"/>
            </a:pPr>
            <a:r>
              <a:rPr lang="en-US" sz="8000">
                <a:solidFill>
                  <a:srgbClr val="4A447D"/>
                </a:solidFill>
                <a:latin typeface="Times New Roman"/>
                <a:ea typeface="Times New Roman"/>
                <a:cs typeface="Times New Roman"/>
                <a:sym typeface="Times New Roman"/>
              </a:rPr>
              <a:t>Durood Sharif</a:t>
            </a:r>
            <a:endParaRPr sz="8000">
              <a:solidFill>
                <a:srgbClr val="4A447D"/>
              </a:solidFill>
              <a:latin typeface="Times New Roman"/>
              <a:ea typeface="Times New Roman"/>
              <a:cs typeface="Times New Roman"/>
              <a:sym typeface="Times New Roman"/>
            </a:endParaRPr>
          </a:p>
          <a:p>
            <a:pPr indent="-1143000" lvl="0" marL="1143000" marR="0" rtl="0" algn="l">
              <a:lnSpc>
                <a:spcPct val="107000"/>
              </a:lnSpc>
              <a:spcBef>
                <a:spcPts val="800"/>
              </a:spcBef>
              <a:spcAft>
                <a:spcPts val="0"/>
              </a:spcAft>
              <a:buClr>
                <a:srgbClr val="4A447D"/>
              </a:buClr>
              <a:buSzPts val="8000"/>
              <a:buFont typeface="Noto Sans Symbols"/>
              <a:buChar char="❖"/>
            </a:pPr>
            <a:r>
              <a:rPr lang="en-US" sz="8000">
                <a:solidFill>
                  <a:srgbClr val="4A447D"/>
                </a:solidFill>
                <a:latin typeface="Times New Roman"/>
                <a:ea typeface="Times New Roman"/>
                <a:cs typeface="Times New Roman"/>
                <a:sym typeface="Times New Roman"/>
              </a:rPr>
              <a:t>Janazah Prayer</a:t>
            </a:r>
            <a:endParaRPr/>
          </a:p>
        </p:txBody>
      </p:sp>
      <p:pic>
        <p:nvPicPr>
          <p:cNvPr descr="A black and white logo&#10;&#10;Description automatically generated" id="493" name="Google Shape;493;p54">
            <a:hlinkClick action="ppaction://hlinksldjump" r:id="rId3"/>
          </p:cNvPr>
          <p:cNvPicPr preferRelativeResize="0"/>
          <p:nvPr/>
        </p:nvPicPr>
        <p:blipFill rotWithShape="1">
          <a:blip r:embed="rId4">
            <a:alphaModFix/>
          </a:blip>
          <a:srcRect b="0" l="0" r="0" t="0"/>
          <a:stretch/>
        </p:blipFill>
        <p:spPr>
          <a:xfrm>
            <a:off x="15849600" y="0"/>
            <a:ext cx="2740269" cy="2740269"/>
          </a:xfrm>
          <a:prstGeom prst="rect">
            <a:avLst/>
          </a:prstGeom>
          <a:noFill/>
          <a:ln>
            <a:noFill/>
          </a:ln>
        </p:spPr>
      </p:pic>
      <p:sp>
        <p:nvSpPr>
          <p:cNvPr id="494" name="Google Shape;494;p54"/>
          <p:cNvSpPr/>
          <p:nvPr/>
        </p:nvSpPr>
        <p:spPr>
          <a:xfrm rot="-315135">
            <a:off x="15186357" y="2024839"/>
            <a:ext cx="7208289" cy="10812433"/>
          </a:xfrm>
          <a:custGeom>
            <a:rect b="b" l="l" r="r" t="t"/>
            <a:pathLst>
              <a:path extrusionOk="0" h="7908865" w="5272577">
                <a:moveTo>
                  <a:pt x="0" y="0"/>
                </a:moveTo>
                <a:lnTo>
                  <a:pt x="5272577" y="0"/>
                </a:lnTo>
                <a:lnTo>
                  <a:pt x="5272577" y="7908865"/>
                </a:lnTo>
                <a:lnTo>
                  <a:pt x="0" y="79088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5">
            <a:hlinkClick action="ppaction://hlinkshowjump?jump=nextslide"/>
          </p:cNvPr>
          <p:cNvSpPr/>
          <p:nvPr/>
        </p:nvSpPr>
        <p:spPr>
          <a:xfrm>
            <a:off x="731520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500" name="Google Shape;500;p55"/>
          <p:cNvSpPr txBox="1"/>
          <p:nvPr/>
        </p:nvSpPr>
        <p:spPr>
          <a:xfrm>
            <a:off x="5257800" y="2781300"/>
            <a:ext cx="12435840" cy="397916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What is the guidance regarding women who are at the cemetery during burial?</a:t>
            </a:r>
            <a:endParaRPr sz="8000">
              <a:solidFill>
                <a:srgbClr val="4A447D"/>
              </a:solidFill>
              <a:latin typeface="Calibri"/>
              <a:ea typeface="Calibri"/>
              <a:cs typeface="Calibri"/>
              <a:sym typeface="Calibri"/>
            </a:endParaRPr>
          </a:p>
        </p:txBody>
      </p:sp>
      <p:sp>
        <p:nvSpPr>
          <p:cNvPr id="501" name="Google Shape;501;p55"/>
          <p:cNvSpPr/>
          <p:nvPr/>
        </p:nvSpPr>
        <p:spPr>
          <a:xfrm rot="573389">
            <a:off x="-4513396" y="-877470"/>
            <a:ext cx="8275529" cy="12413294"/>
          </a:xfrm>
          <a:custGeom>
            <a:rect b="b" l="l" r="r" t="t"/>
            <a:pathLst>
              <a:path extrusionOk="0" h="12413294" w="8275529">
                <a:moveTo>
                  <a:pt x="0" y="0"/>
                </a:moveTo>
                <a:lnTo>
                  <a:pt x="8275529" y="0"/>
                </a:lnTo>
                <a:lnTo>
                  <a:pt x="8275529" y="12413294"/>
                </a:lnTo>
                <a:lnTo>
                  <a:pt x="0" y="1241329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6"/>
          <p:cNvSpPr txBox="1"/>
          <p:nvPr/>
        </p:nvSpPr>
        <p:spPr>
          <a:xfrm>
            <a:off x="5029200" y="1173456"/>
            <a:ext cx="9971461" cy="8311442"/>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7200">
                <a:solidFill>
                  <a:srgbClr val="4A447D"/>
                </a:solidFill>
                <a:latin typeface="Times New Roman"/>
                <a:ea typeface="Times New Roman"/>
                <a:cs typeface="Times New Roman"/>
                <a:sym typeface="Times New Roman"/>
              </a:rPr>
              <a:t>Women are directed to remain in the cars during the actual burial; after the burial is done, men should vacate the gravesite so female members can go and offer dua.</a:t>
            </a:r>
            <a:endParaRPr sz="7200">
              <a:solidFill>
                <a:srgbClr val="4A447D"/>
              </a:solidFill>
              <a:latin typeface="Times New Roman"/>
              <a:ea typeface="Times New Roman"/>
              <a:cs typeface="Times New Roman"/>
              <a:sym typeface="Times New Roman"/>
            </a:endParaRPr>
          </a:p>
        </p:txBody>
      </p:sp>
      <p:sp>
        <p:nvSpPr>
          <p:cNvPr id="507" name="Google Shape;507;p56"/>
          <p:cNvSpPr/>
          <p:nvPr/>
        </p:nvSpPr>
        <p:spPr>
          <a:xfrm rot="573389">
            <a:off x="-4513396" y="-877470"/>
            <a:ext cx="8275529" cy="12413294"/>
          </a:xfrm>
          <a:custGeom>
            <a:rect b="b" l="l" r="r" t="t"/>
            <a:pathLst>
              <a:path extrusionOk="0" h="12413294" w="8275529">
                <a:moveTo>
                  <a:pt x="0" y="0"/>
                </a:moveTo>
                <a:lnTo>
                  <a:pt x="8275529" y="0"/>
                </a:lnTo>
                <a:lnTo>
                  <a:pt x="8275529" y="12413294"/>
                </a:lnTo>
                <a:lnTo>
                  <a:pt x="0" y="1241329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pic>
        <p:nvPicPr>
          <p:cNvPr descr="A black and white logo&#10;&#10;Description automatically generated" id="508" name="Google Shape;508;p56">
            <a:hlinkClick action="ppaction://hlinksldjump" r:id="rId4"/>
          </p:cNvPr>
          <p:cNvPicPr preferRelativeResize="0"/>
          <p:nvPr/>
        </p:nvPicPr>
        <p:blipFill rotWithShape="1">
          <a:blip r:embed="rId5">
            <a:alphaModFix/>
          </a:blip>
          <a:srcRect b="0" l="0" r="0" t="0"/>
          <a:stretch/>
        </p:blipFill>
        <p:spPr>
          <a:xfrm>
            <a:off x="15849600" y="0"/>
            <a:ext cx="2740269" cy="274026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7">
            <a:hlinkClick action="ppaction://hlinkshowjump?jump=nextslide"/>
          </p:cNvPr>
          <p:cNvSpPr/>
          <p:nvPr/>
        </p:nvSpPr>
        <p:spPr>
          <a:xfrm>
            <a:off x="731520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514" name="Google Shape;514;p57"/>
          <p:cNvSpPr txBox="1"/>
          <p:nvPr/>
        </p:nvSpPr>
        <p:spPr>
          <a:xfrm>
            <a:off x="3192780" y="1107894"/>
            <a:ext cx="11247120" cy="266188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How long is the period of bereavement (mourning)?</a:t>
            </a:r>
            <a:endParaRPr sz="8000">
              <a:solidFill>
                <a:srgbClr val="4A447D"/>
              </a:solidFill>
              <a:latin typeface="Calibri"/>
              <a:ea typeface="Calibri"/>
              <a:cs typeface="Calibri"/>
              <a:sym typeface="Calibri"/>
            </a:endParaRPr>
          </a:p>
        </p:txBody>
      </p:sp>
      <p:sp>
        <p:nvSpPr>
          <p:cNvPr id="515" name="Google Shape;515;p57"/>
          <p:cNvSpPr txBox="1"/>
          <p:nvPr/>
        </p:nvSpPr>
        <p:spPr>
          <a:xfrm>
            <a:off x="6827520" y="4743273"/>
            <a:ext cx="3977640" cy="286232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3 days</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40 days</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7 days</a:t>
            </a:r>
            <a:endParaRPr/>
          </a:p>
        </p:txBody>
      </p:sp>
      <p:sp>
        <p:nvSpPr>
          <p:cNvPr id="516" name="Google Shape;516;p57"/>
          <p:cNvSpPr/>
          <p:nvPr/>
        </p:nvSpPr>
        <p:spPr>
          <a:xfrm flipH="1" rot="-1226401">
            <a:off x="13172085" y="5276394"/>
            <a:ext cx="6237154" cy="9355732"/>
          </a:xfrm>
          <a:custGeom>
            <a:rect b="b" l="l" r="r" t="t"/>
            <a:pathLst>
              <a:path extrusionOk="0" h="13349711" w="8899807">
                <a:moveTo>
                  <a:pt x="8899807" y="0"/>
                </a:moveTo>
                <a:lnTo>
                  <a:pt x="0" y="0"/>
                </a:lnTo>
                <a:lnTo>
                  <a:pt x="0" y="13349712"/>
                </a:lnTo>
                <a:lnTo>
                  <a:pt x="8899807" y="13349712"/>
                </a:lnTo>
                <a:lnTo>
                  <a:pt x="8899807"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8"/>
          <p:cNvSpPr txBox="1"/>
          <p:nvPr/>
        </p:nvSpPr>
        <p:spPr>
          <a:xfrm>
            <a:off x="6781800" y="3852299"/>
            <a:ext cx="472440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0">
                <a:solidFill>
                  <a:srgbClr val="4A447D"/>
                </a:solidFill>
                <a:latin typeface="Times New Roman"/>
                <a:ea typeface="Times New Roman"/>
                <a:cs typeface="Times New Roman"/>
                <a:sym typeface="Times New Roman"/>
              </a:rPr>
              <a:t>A. 3 days</a:t>
            </a:r>
            <a:endParaRPr/>
          </a:p>
        </p:txBody>
      </p:sp>
      <p:sp>
        <p:nvSpPr>
          <p:cNvPr id="522" name="Google Shape;522;p58"/>
          <p:cNvSpPr/>
          <p:nvPr/>
        </p:nvSpPr>
        <p:spPr>
          <a:xfrm flipH="1" rot="-1226401">
            <a:off x="13172085" y="5276394"/>
            <a:ext cx="6237154" cy="9355732"/>
          </a:xfrm>
          <a:custGeom>
            <a:rect b="b" l="l" r="r" t="t"/>
            <a:pathLst>
              <a:path extrusionOk="0" h="13349711" w="8899807">
                <a:moveTo>
                  <a:pt x="8899807" y="0"/>
                </a:moveTo>
                <a:lnTo>
                  <a:pt x="0" y="0"/>
                </a:lnTo>
                <a:lnTo>
                  <a:pt x="0" y="13349712"/>
                </a:lnTo>
                <a:lnTo>
                  <a:pt x="8899807" y="13349712"/>
                </a:lnTo>
                <a:lnTo>
                  <a:pt x="8899807"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A447D"/>
              </a:solidFill>
              <a:latin typeface="Calibri"/>
              <a:ea typeface="Calibri"/>
              <a:cs typeface="Calibri"/>
              <a:sym typeface="Calibri"/>
            </a:endParaRPr>
          </a:p>
        </p:txBody>
      </p:sp>
      <p:pic>
        <p:nvPicPr>
          <p:cNvPr descr="A black and white logo&#10;&#10;Description automatically generated" id="523" name="Google Shape;523;p58">
            <a:hlinkClick action="ppaction://hlinksldjump" r:id="rId4"/>
          </p:cNvPr>
          <p:cNvPicPr preferRelativeResize="0"/>
          <p:nvPr/>
        </p:nvPicPr>
        <p:blipFill rotWithShape="1">
          <a:blip r:embed="rId5">
            <a:alphaModFix/>
          </a:blip>
          <a:srcRect b="0" l="0" r="0" t="0"/>
          <a:stretch/>
        </p:blipFill>
        <p:spPr>
          <a:xfrm>
            <a:off x="15849600" y="0"/>
            <a:ext cx="2740269" cy="274026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9">
            <a:hlinkClick action="ppaction://hlinkshowjump?jump=nextslide"/>
          </p:cNvPr>
          <p:cNvSpPr/>
          <p:nvPr/>
        </p:nvSpPr>
        <p:spPr>
          <a:xfrm>
            <a:off x="7642860" y="9087192"/>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529" name="Google Shape;529;p59"/>
          <p:cNvSpPr txBox="1"/>
          <p:nvPr/>
        </p:nvSpPr>
        <p:spPr>
          <a:xfrm>
            <a:off x="4033230" y="3798901"/>
            <a:ext cx="10221539" cy="134459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What does Iddat mean?</a:t>
            </a:r>
            <a:endParaRPr sz="8000">
              <a:solidFill>
                <a:srgbClr val="4A447D"/>
              </a:solidFill>
              <a:latin typeface="Calibri"/>
              <a:ea typeface="Calibri"/>
              <a:cs typeface="Calibri"/>
              <a:sym typeface="Calibri"/>
            </a:endParaRPr>
          </a:p>
        </p:txBody>
      </p:sp>
      <p:sp>
        <p:nvSpPr>
          <p:cNvPr id="530" name="Google Shape;530;p59"/>
          <p:cNvSpPr/>
          <p:nvPr/>
        </p:nvSpPr>
        <p:spPr>
          <a:xfrm flipH="1" rot="573389">
            <a:off x="14699554" y="3359306"/>
            <a:ext cx="5772880" cy="8659321"/>
          </a:xfrm>
          <a:custGeom>
            <a:rect b="b" l="l" r="r" t="t"/>
            <a:pathLst>
              <a:path extrusionOk="0" h="12413294" w="8275529">
                <a:moveTo>
                  <a:pt x="8275529" y="0"/>
                </a:moveTo>
                <a:lnTo>
                  <a:pt x="0" y="0"/>
                </a:lnTo>
                <a:lnTo>
                  <a:pt x="0" y="12413294"/>
                </a:lnTo>
                <a:lnTo>
                  <a:pt x="8275529" y="12413294"/>
                </a:lnTo>
                <a:lnTo>
                  <a:pt x="8275529"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txBox="1"/>
          <p:nvPr/>
        </p:nvSpPr>
        <p:spPr>
          <a:xfrm>
            <a:off x="1676400" y="3817618"/>
            <a:ext cx="1092577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0">
                <a:solidFill>
                  <a:srgbClr val="4A447D"/>
                </a:solidFill>
                <a:latin typeface="Times New Roman"/>
                <a:ea typeface="Times New Roman"/>
                <a:cs typeface="Times New Roman"/>
                <a:sym typeface="Times New Roman"/>
              </a:rPr>
              <a:t>C. Organization of the Maid-Servants of Allah </a:t>
            </a:r>
            <a:endParaRPr/>
          </a:p>
        </p:txBody>
      </p:sp>
      <p:sp>
        <p:nvSpPr>
          <p:cNvPr id="135" name="Google Shape;135;p6"/>
          <p:cNvSpPr/>
          <p:nvPr/>
        </p:nvSpPr>
        <p:spPr>
          <a:xfrm flipH="1" rot="-2155212">
            <a:off x="14177569" y="-864871"/>
            <a:ext cx="5357576" cy="8036364"/>
          </a:xfrm>
          <a:custGeom>
            <a:rect b="b" l="l" r="r" t="t"/>
            <a:pathLst>
              <a:path extrusionOk="0" h="6997336" w="4664891">
                <a:moveTo>
                  <a:pt x="4664890" y="0"/>
                </a:moveTo>
                <a:lnTo>
                  <a:pt x="0" y="0"/>
                </a:lnTo>
                <a:lnTo>
                  <a:pt x="0" y="6997336"/>
                </a:lnTo>
                <a:lnTo>
                  <a:pt x="4664890" y="6997336"/>
                </a:lnTo>
                <a:lnTo>
                  <a:pt x="466489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black and white logo&#10;&#10;Description automatically generated" id="136" name="Google Shape;136;p6">
            <a:hlinkClick action="ppaction://hlinksldjump" r:id="rId4"/>
          </p:cNvPr>
          <p:cNvPicPr preferRelativeResize="0"/>
          <p:nvPr/>
        </p:nvPicPr>
        <p:blipFill rotWithShape="1">
          <a:blip r:embed="rId5">
            <a:alphaModFix/>
          </a:blip>
          <a:srcRect b="0" l="0" r="0" t="0"/>
          <a:stretch/>
        </p:blipFill>
        <p:spPr>
          <a:xfrm>
            <a:off x="15849600" y="7508631"/>
            <a:ext cx="2740269" cy="274026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60"/>
          <p:cNvSpPr txBox="1"/>
          <p:nvPr/>
        </p:nvSpPr>
        <p:spPr>
          <a:xfrm>
            <a:off x="609600" y="1314246"/>
            <a:ext cx="14142720" cy="7658507"/>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lang="en-US" sz="6600">
                <a:solidFill>
                  <a:srgbClr val="4A447D"/>
                </a:solidFill>
                <a:latin typeface="Times New Roman"/>
                <a:ea typeface="Times New Roman"/>
                <a:cs typeface="Times New Roman"/>
                <a:sym typeface="Times New Roman"/>
              </a:rPr>
              <a:t>Waiting period</a:t>
            </a:r>
            <a:endParaRPr sz="3200">
              <a:solidFill>
                <a:srgbClr val="4A447D"/>
              </a:solidFill>
              <a:latin typeface="Times New Roman"/>
              <a:ea typeface="Times New Roman"/>
              <a:cs typeface="Times New Roman"/>
              <a:sym typeface="Times New Roman"/>
            </a:endParaRPr>
          </a:p>
          <a:p>
            <a:pPr indent="-688975" lvl="0" marL="801688" marR="0" rtl="0" algn="l">
              <a:lnSpc>
                <a:spcPct val="107000"/>
              </a:lnSpc>
              <a:spcBef>
                <a:spcPts val="3000"/>
              </a:spcBef>
              <a:spcAft>
                <a:spcPts val="0"/>
              </a:spcAft>
              <a:buClr>
                <a:srgbClr val="4A447D"/>
              </a:buClr>
              <a:buSzPts val="4800"/>
              <a:buFont typeface="Arial"/>
              <a:buChar char="•"/>
            </a:pPr>
            <a:r>
              <a:rPr b="1" lang="en-US" sz="4800">
                <a:solidFill>
                  <a:srgbClr val="4A447D"/>
                </a:solidFill>
                <a:latin typeface="Times New Roman"/>
                <a:ea typeface="Times New Roman"/>
                <a:cs typeface="Times New Roman"/>
                <a:sym typeface="Times New Roman"/>
              </a:rPr>
              <a:t>Divorced women: </a:t>
            </a:r>
            <a:r>
              <a:rPr lang="en-US" sz="4800">
                <a:solidFill>
                  <a:srgbClr val="4A447D"/>
                </a:solidFill>
                <a:latin typeface="Times New Roman"/>
                <a:ea typeface="Times New Roman"/>
                <a:cs typeface="Times New Roman"/>
                <a:sym typeface="Times New Roman"/>
              </a:rPr>
              <a:t>3 lunar months; approx. 89 days</a:t>
            </a:r>
            <a:endParaRPr sz="3200">
              <a:solidFill>
                <a:srgbClr val="4A447D"/>
              </a:solidFill>
              <a:latin typeface="Times New Roman"/>
              <a:ea typeface="Times New Roman"/>
              <a:cs typeface="Times New Roman"/>
              <a:sym typeface="Times New Roman"/>
            </a:endParaRPr>
          </a:p>
          <a:p>
            <a:pPr indent="-688975" lvl="0" marL="801688" marR="0" rtl="0" algn="l">
              <a:lnSpc>
                <a:spcPct val="107000"/>
              </a:lnSpc>
              <a:spcBef>
                <a:spcPts val="2400"/>
              </a:spcBef>
              <a:spcAft>
                <a:spcPts val="0"/>
              </a:spcAft>
              <a:buClr>
                <a:srgbClr val="4A447D"/>
              </a:buClr>
              <a:buSzPts val="4800"/>
              <a:buFont typeface="Arial"/>
              <a:buChar char="•"/>
            </a:pPr>
            <a:r>
              <a:rPr b="1" lang="en-US" sz="4800">
                <a:solidFill>
                  <a:srgbClr val="4A447D"/>
                </a:solidFill>
                <a:latin typeface="Times New Roman"/>
                <a:ea typeface="Times New Roman"/>
                <a:cs typeface="Times New Roman"/>
                <a:sym typeface="Times New Roman"/>
              </a:rPr>
              <a:t>Widow:</a:t>
            </a:r>
            <a:r>
              <a:rPr lang="en-US" sz="4800">
                <a:solidFill>
                  <a:srgbClr val="4A447D"/>
                </a:solidFill>
                <a:latin typeface="Times New Roman"/>
                <a:ea typeface="Times New Roman"/>
                <a:cs typeface="Times New Roman"/>
                <a:sym typeface="Times New Roman"/>
              </a:rPr>
              <a:t> A period of 4 months &amp; 10 days mourning &amp; healing prescribed for women who lose their husbands. Women should avoid leaving the house for unnecessary reasons. Necessary reasons would include employment, health &amp; other daily needs.</a:t>
            </a:r>
            <a:endParaRPr sz="3200">
              <a:solidFill>
                <a:srgbClr val="4A447D"/>
              </a:solidFill>
              <a:latin typeface="Times New Roman"/>
              <a:ea typeface="Times New Roman"/>
              <a:cs typeface="Times New Roman"/>
              <a:sym typeface="Times New Roman"/>
            </a:endParaRPr>
          </a:p>
          <a:p>
            <a:pPr indent="-688975" lvl="0" marL="801688" marR="0" rtl="0" algn="l">
              <a:lnSpc>
                <a:spcPct val="107000"/>
              </a:lnSpc>
              <a:spcBef>
                <a:spcPts val="2400"/>
              </a:spcBef>
              <a:spcAft>
                <a:spcPts val="0"/>
              </a:spcAft>
              <a:buClr>
                <a:srgbClr val="4A447D"/>
              </a:buClr>
              <a:buSzPts val="4800"/>
              <a:buFont typeface="Arial"/>
              <a:buChar char="•"/>
            </a:pPr>
            <a:r>
              <a:rPr b="1" lang="en-US" sz="4800">
                <a:solidFill>
                  <a:srgbClr val="4A447D"/>
                </a:solidFill>
                <a:latin typeface="Times New Roman"/>
                <a:ea typeface="Times New Roman"/>
                <a:cs typeface="Times New Roman"/>
                <a:sym typeface="Times New Roman"/>
              </a:rPr>
              <a:t>Pregnant women:</a:t>
            </a:r>
            <a:r>
              <a:rPr lang="en-US" sz="4800">
                <a:solidFill>
                  <a:srgbClr val="4A447D"/>
                </a:solidFill>
                <a:latin typeface="Times New Roman"/>
                <a:ea typeface="Times New Roman"/>
                <a:cs typeface="Times New Roman"/>
                <a:sym typeface="Times New Roman"/>
              </a:rPr>
              <a:t> till the conclusion of pregnancy</a:t>
            </a:r>
            <a:endParaRPr/>
          </a:p>
        </p:txBody>
      </p:sp>
      <p:sp>
        <p:nvSpPr>
          <p:cNvPr id="536" name="Google Shape;536;p60"/>
          <p:cNvSpPr/>
          <p:nvPr/>
        </p:nvSpPr>
        <p:spPr>
          <a:xfrm flipH="1" rot="573389">
            <a:off x="14699554" y="3359306"/>
            <a:ext cx="5772880" cy="8659321"/>
          </a:xfrm>
          <a:custGeom>
            <a:rect b="b" l="l" r="r" t="t"/>
            <a:pathLst>
              <a:path extrusionOk="0" h="12413294" w="8275529">
                <a:moveTo>
                  <a:pt x="8275529" y="0"/>
                </a:moveTo>
                <a:lnTo>
                  <a:pt x="0" y="0"/>
                </a:lnTo>
                <a:lnTo>
                  <a:pt x="0" y="12413294"/>
                </a:lnTo>
                <a:lnTo>
                  <a:pt x="8275529" y="12413294"/>
                </a:lnTo>
                <a:lnTo>
                  <a:pt x="8275529"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black and white logo&#10;&#10;Description automatically generated" id="537" name="Google Shape;537;p60">
            <a:hlinkClick action="ppaction://hlinksldjump" r:id="rId4"/>
          </p:cNvPr>
          <p:cNvPicPr preferRelativeResize="0"/>
          <p:nvPr/>
        </p:nvPicPr>
        <p:blipFill rotWithShape="1">
          <a:blip r:embed="rId5">
            <a:alphaModFix/>
          </a:blip>
          <a:srcRect b="0" l="0" r="0" t="0"/>
          <a:stretch/>
        </p:blipFill>
        <p:spPr>
          <a:xfrm>
            <a:off x="15849600" y="0"/>
            <a:ext cx="2740269" cy="274026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1">
            <a:hlinkClick action="ppaction://hlinkshowjump?jump=nextslide"/>
          </p:cNvPr>
          <p:cNvSpPr/>
          <p:nvPr/>
        </p:nvSpPr>
        <p:spPr>
          <a:xfrm>
            <a:off x="764286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543" name="Google Shape;543;p61"/>
          <p:cNvSpPr txBox="1"/>
          <p:nvPr/>
        </p:nvSpPr>
        <p:spPr>
          <a:xfrm>
            <a:off x="1219200" y="3824485"/>
            <a:ext cx="11296306" cy="263803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Where does the command for Iddat come from?</a:t>
            </a:r>
            <a:endParaRPr/>
          </a:p>
        </p:txBody>
      </p:sp>
      <p:sp>
        <p:nvSpPr>
          <p:cNvPr id="544" name="Google Shape;544;p61"/>
          <p:cNvSpPr/>
          <p:nvPr/>
        </p:nvSpPr>
        <p:spPr>
          <a:xfrm flipH="1" rot="-2155212">
            <a:off x="14177569" y="-864871"/>
            <a:ext cx="5357576" cy="8036364"/>
          </a:xfrm>
          <a:custGeom>
            <a:rect b="b" l="l" r="r" t="t"/>
            <a:pathLst>
              <a:path extrusionOk="0" h="6997336" w="4664891">
                <a:moveTo>
                  <a:pt x="4664890" y="0"/>
                </a:moveTo>
                <a:lnTo>
                  <a:pt x="0" y="0"/>
                </a:lnTo>
                <a:lnTo>
                  <a:pt x="0" y="6997336"/>
                </a:lnTo>
                <a:lnTo>
                  <a:pt x="4664890" y="6997336"/>
                </a:lnTo>
                <a:lnTo>
                  <a:pt x="466489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62"/>
          <p:cNvSpPr txBox="1"/>
          <p:nvPr/>
        </p:nvSpPr>
        <p:spPr>
          <a:xfrm>
            <a:off x="609600" y="771981"/>
            <a:ext cx="13030200"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600">
                <a:solidFill>
                  <a:srgbClr val="4A447D"/>
                </a:solidFill>
                <a:latin typeface="Times New Roman"/>
                <a:ea typeface="Times New Roman"/>
                <a:cs typeface="Times New Roman"/>
                <a:sym typeface="Times New Roman"/>
              </a:rPr>
              <a:t>The Holy Quran</a:t>
            </a:r>
            <a:endParaRPr/>
          </a:p>
        </p:txBody>
      </p:sp>
      <p:sp>
        <p:nvSpPr>
          <p:cNvPr id="550" name="Google Shape;550;p62"/>
          <p:cNvSpPr txBox="1"/>
          <p:nvPr/>
        </p:nvSpPr>
        <p:spPr>
          <a:xfrm>
            <a:off x="518160" y="2118181"/>
            <a:ext cx="12054840"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4A447D"/>
                </a:solidFill>
                <a:latin typeface="Times New Roman"/>
                <a:ea typeface="Times New Roman"/>
                <a:cs typeface="Times New Roman"/>
                <a:sym typeface="Times New Roman"/>
              </a:rPr>
              <a:t>And the divorced women shall wait concerning themselves for three courses; and it is not lawful for them that they conceal what Allah has created in their wombs, if they believe in Allah and the Last Day; and their husbands have the greater right to take them back during that period, provided they desire reconciliation…. (2:229)</a:t>
            </a:r>
            <a:endParaRPr/>
          </a:p>
        </p:txBody>
      </p:sp>
      <p:sp>
        <p:nvSpPr>
          <p:cNvPr id="551" name="Google Shape;551;p62"/>
          <p:cNvSpPr txBox="1"/>
          <p:nvPr/>
        </p:nvSpPr>
        <p:spPr>
          <a:xfrm>
            <a:off x="518160" y="6240601"/>
            <a:ext cx="15331440"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4A447D"/>
                </a:solidFill>
                <a:latin typeface="Times New Roman"/>
                <a:ea typeface="Times New Roman"/>
                <a:cs typeface="Times New Roman"/>
                <a:sym typeface="Times New Roman"/>
              </a:rPr>
              <a:t>And if you are in doubt as to such of your women as despair of monthly courses, then know that the prescribed period for them is three months, and the same is for such as have not had their monthly courses yet. And as for those who are with child, their period shall be until they are delivered of their burden….(65:5)</a:t>
            </a:r>
            <a:endParaRPr/>
          </a:p>
        </p:txBody>
      </p:sp>
      <p:sp>
        <p:nvSpPr>
          <p:cNvPr id="552" name="Google Shape;552;p62"/>
          <p:cNvSpPr/>
          <p:nvPr/>
        </p:nvSpPr>
        <p:spPr>
          <a:xfrm flipH="1" rot="-2155212">
            <a:off x="14177569" y="-864871"/>
            <a:ext cx="5357576" cy="8036364"/>
          </a:xfrm>
          <a:custGeom>
            <a:rect b="b" l="l" r="r" t="t"/>
            <a:pathLst>
              <a:path extrusionOk="0" h="6997336" w="4664891">
                <a:moveTo>
                  <a:pt x="4664890" y="0"/>
                </a:moveTo>
                <a:lnTo>
                  <a:pt x="0" y="0"/>
                </a:lnTo>
                <a:lnTo>
                  <a:pt x="0" y="6997336"/>
                </a:lnTo>
                <a:lnTo>
                  <a:pt x="4664890" y="6997336"/>
                </a:lnTo>
                <a:lnTo>
                  <a:pt x="466489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black and white logo&#10;&#10;Description automatically generated" id="553" name="Google Shape;553;p62">
            <a:hlinkClick action="ppaction://hlinksldjump" r:id="rId4"/>
          </p:cNvPr>
          <p:cNvPicPr preferRelativeResize="0"/>
          <p:nvPr/>
        </p:nvPicPr>
        <p:blipFill rotWithShape="1">
          <a:blip r:embed="rId5">
            <a:alphaModFix/>
          </a:blip>
          <a:srcRect b="0" l="0" r="0" t="0"/>
          <a:stretch/>
        </p:blipFill>
        <p:spPr>
          <a:xfrm>
            <a:off x="15849600" y="7584831"/>
            <a:ext cx="2740269" cy="274026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63"/>
          <p:cNvSpPr txBox="1"/>
          <p:nvPr/>
        </p:nvSpPr>
        <p:spPr>
          <a:xfrm>
            <a:off x="5470873" y="4381500"/>
            <a:ext cx="11201399" cy="2320507"/>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lang="en-US" sz="13586">
                <a:solidFill>
                  <a:srgbClr val="4A447D"/>
                </a:solidFill>
                <a:latin typeface="Times"/>
                <a:ea typeface="Times"/>
                <a:cs typeface="Times"/>
                <a:sym typeface="Times"/>
              </a:rPr>
              <a:t>AZAKOMULLAH</a:t>
            </a:r>
            <a:endParaRPr/>
          </a:p>
        </p:txBody>
      </p:sp>
      <p:sp>
        <p:nvSpPr>
          <p:cNvPr id="559" name="Google Shape;559;p63"/>
          <p:cNvSpPr txBox="1"/>
          <p:nvPr/>
        </p:nvSpPr>
        <p:spPr>
          <a:xfrm>
            <a:off x="2472412" y="2361349"/>
            <a:ext cx="5996922" cy="5604098"/>
          </a:xfrm>
          <a:prstGeom prst="rect">
            <a:avLst/>
          </a:prstGeom>
          <a:noFill/>
          <a:ln>
            <a:noFill/>
          </a:ln>
        </p:spPr>
        <p:txBody>
          <a:bodyPr anchorCtr="0" anchor="t" bIns="0" lIns="0" spcFirstLastPara="1" rIns="0" wrap="square" tIns="0">
            <a:spAutoFit/>
          </a:bodyPr>
          <a:lstStyle/>
          <a:p>
            <a:pPr indent="0" lvl="0" marL="0" marR="0" rtl="0" algn="l">
              <a:lnSpc>
                <a:spcPct val="140001"/>
              </a:lnSpc>
              <a:spcBef>
                <a:spcPts val="0"/>
              </a:spcBef>
              <a:spcAft>
                <a:spcPts val="0"/>
              </a:spcAft>
              <a:buNone/>
            </a:pPr>
            <a:r>
              <a:rPr lang="en-US" sz="31226">
                <a:solidFill>
                  <a:srgbClr val="4A447D"/>
                </a:solidFill>
                <a:latin typeface="Arial"/>
                <a:ea typeface="Arial"/>
                <a:cs typeface="Arial"/>
                <a:sym typeface="Arial"/>
              </a:rPr>
              <a:t>J</a:t>
            </a:r>
            <a:endParaRPr/>
          </a:p>
        </p:txBody>
      </p:sp>
      <p:sp>
        <p:nvSpPr>
          <p:cNvPr id="560" name="Google Shape;560;p63"/>
          <p:cNvSpPr/>
          <p:nvPr/>
        </p:nvSpPr>
        <p:spPr>
          <a:xfrm flipH="1" rot="-986640">
            <a:off x="16472488" y="-287034"/>
            <a:ext cx="4430702" cy="6494752"/>
          </a:xfrm>
          <a:custGeom>
            <a:rect b="b" l="l" r="r" t="t"/>
            <a:pathLst>
              <a:path extrusionOk="0" h="9586436" w="6539841">
                <a:moveTo>
                  <a:pt x="6539841" y="0"/>
                </a:moveTo>
                <a:lnTo>
                  <a:pt x="0" y="0"/>
                </a:lnTo>
                <a:lnTo>
                  <a:pt x="0" y="9586436"/>
                </a:lnTo>
                <a:lnTo>
                  <a:pt x="6539841" y="9586436"/>
                </a:lnTo>
                <a:lnTo>
                  <a:pt x="6539841" y="0"/>
                </a:lnTo>
                <a:close/>
              </a:path>
            </a:pathLst>
          </a:custGeom>
          <a:blipFill rotWithShape="1">
            <a:blip r:embed="rId3">
              <a:alphaModFix/>
            </a:blip>
            <a:stretch>
              <a:fillRect b="-1163" l="0" r="0" t="-116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1" name="Google Shape;561;p63"/>
          <p:cNvSpPr/>
          <p:nvPr/>
        </p:nvSpPr>
        <p:spPr>
          <a:xfrm flipH="1" rot="-954191">
            <a:off x="-2287181" y="6320950"/>
            <a:ext cx="4574361" cy="6861542"/>
          </a:xfrm>
          <a:custGeom>
            <a:rect b="b" l="l" r="r" t="t"/>
            <a:pathLst>
              <a:path extrusionOk="0" h="10585300" w="7056866">
                <a:moveTo>
                  <a:pt x="7056866" y="0"/>
                </a:moveTo>
                <a:lnTo>
                  <a:pt x="0" y="0"/>
                </a:lnTo>
                <a:lnTo>
                  <a:pt x="0" y="10585300"/>
                </a:lnTo>
                <a:lnTo>
                  <a:pt x="7056866" y="10585300"/>
                </a:lnTo>
                <a:lnTo>
                  <a:pt x="7056866"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p:nvPr/>
        </p:nvSpPr>
        <p:spPr>
          <a:xfrm rot="-1012595">
            <a:off x="-1753486" y="4606598"/>
            <a:ext cx="5671621" cy="8507432"/>
          </a:xfrm>
          <a:custGeom>
            <a:rect b="b" l="l" r="r" t="t"/>
            <a:pathLst>
              <a:path extrusionOk="0" h="7091769" w="4727846">
                <a:moveTo>
                  <a:pt x="0" y="0"/>
                </a:moveTo>
                <a:lnTo>
                  <a:pt x="4727846" y="0"/>
                </a:lnTo>
                <a:lnTo>
                  <a:pt x="4727846" y="7091769"/>
                </a:lnTo>
                <a:lnTo>
                  <a:pt x="0" y="709176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7">
            <a:hlinkClick action="ppaction://hlinkshowjump?jump=nextslide"/>
          </p:cNvPr>
          <p:cNvSpPr/>
          <p:nvPr/>
        </p:nvSpPr>
        <p:spPr>
          <a:xfrm>
            <a:off x="731520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144" name="Google Shape;144;p7"/>
          <p:cNvSpPr txBox="1"/>
          <p:nvPr/>
        </p:nvSpPr>
        <p:spPr>
          <a:xfrm>
            <a:off x="3095141" y="1429007"/>
            <a:ext cx="12097718" cy="27269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Who was the first president of Lajna Ima'illah?</a:t>
            </a:r>
            <a:endParaRPr/>
          </a:p>
        </p:txBody>
      </p:sp>
      <p:sp>
        <p:nvSpPr>
          <p:cNvPr id="145" name="Google Shape;145;p7"/>
          <p:cNvSpPr txBox="1"/>
          <p:nvPr/>
        </p:nvSpPr>
        <p:spPr>
          <a:xfrm>
            <a:off x="5303209" y="4608533"/>
            <a:ext cx="7681582" cy="286232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Hazrat Umme Nasir</a:t>
            </a:r>
            <a:r>
              <a:rPr baseline="30000" lang="en-US" sz="6000">
                <a:solidFill>
                  <a:srgbClr val="4A447D"/>
                </a:solidFill>
                <a:latin typeface="Times New Roman"/>
                <a:ea typeface="Times New Roman"/>
                <a:cs typeface="Times New Roman"/>
                <a:sym typeface="Times New Roman"/>
              </a:rPr>
              <a:t>ra</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Hazrat Amatul Hai</a:t>
            </a:r>
            <a:r>
              <a:rPr baseline="30000" lang="en-US" sz="6000">
                <a:solidFill>
                  <a:srgbClr val="4A447D"/>
                </a:solidFill>
                <a:latin typeface="Times New Roman"/>
                <a:ea typeface="Times New Roman"/>
                <a:cs typeface="Times New Roman"/>
                <a:sym typeface="Times New Roman"/>
              </a:rPr>
              <a:t>ra</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Hazrat Umme Tahir</a:t>
            </a:r>
            <a:r>
              <a:rPr baseline="30000" lang="en-US" sz="6000">
                <a:solidFill>
                  <a:srgbClr val="4A447D"/>
                </a:solidFill>
                <a:latin typeface="Times New Roman"/>
                <a:ea typeface="Times New Roman"/>
                <a:cs typeface="Times New Roman"/>
                <a:sym typeface="Times New Roman"/>
              </a:rPr>
              <a:t>ra</a:t>
            </a:r>
            <a:endParaRPr sz="6000">
              <a:solidFill>
                <a:srgbClr val="4A447D"/>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8"/>
          <p:cNvSpPr txBox="1"/>
          <p:nvPr/>
        </p:nvSpPr>
        <p:spPr>
          <a:xfrm>
            <a:off x="3581400" y="1409700"/>
            <a:ext cx="12097718" cy="1320746"/>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A. Hazrat Umme Nasir</a:t>
            </a:r>
            <a:r>
              <a:rPr baseline="30000" lang="en-US" sz="8000">
                <a:solidFill>
                  <a:srgbClr val="4A447D"/>
                </a:solidFill>
                <a:latin typeface="Times New Roman"/>
                <a:ea typeface="Times New Roman"/>
                <a:cs typeface="Times New Roman"/>
                <a:sym typeface="Times New Roman"/>
              </a:rPr>
              <a:t>ra</a:t>
            </a:r>
            <a:endParaRPr sz="8000">
              <a:solidFill>
                <a:srgbClr val="4A447D"/>
              </a:solidFill>
              <a:latin typeface="Times New Roman"/>
              <a:ea typeface="Times New Roman"/>
              <a:cs typeface="Times New Roman"/>
              <a:sym typeface="Times New Roman"/>
            </a:endParaRPr>
          </a:p>
        </p:txBody>
      </p:sp>
      <p:sp>
        <p:nvSpPr>
          <p:cNvPr id="151" name="Google Shape;151;p8"/>
          <p:cNvSpPr txBox="1"/>
          <p:nvPr/>
        </p:nvSpPr>
        <p:spPr>
          <a:xfrm>
            <a:off x="3290264" y="3143173"/>
            <a:ext cx="12679991" cy="56323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a:solidFill>
                  <a:srgbClr val="4A447D"/>
                </a:solidFill>
                <a:latin typeface="Times New Roman"/>
                <a:ea typeface="Times New Roman"/>
                <a:cs typeface="Times New Roman"/>
                <a:sym typeface="Times New Roman"/>
              </a:rPr>
              <a:t>In the first meeting, Hazrat Amman Jan</a:t>
            </a:r>
            <a:r>
              <a:rPr baseline="30000" lang="en-US" sz="6000">
                <a:solidFill>
                  <a:srgbClr val="4A447D"/>
                </a:solidFill>
                <a:latin typeface="Times New Roman"/>
                <a:ea typeface="Times New Roman"/>
                <a:cs typeface="Times New Roman"/>
                <a:sym typeface="Times New Roman"/>
              </a:rPr>
              <a:t>ra</a:t>
            </a:r>
            <a:r>
              <a:rPr lang="en-US" sz="6000">
                <a:solidFill>
                  <a:srgbClr val="4A447D"/>
                </a:solidFill>
                <a:latin typeface="Times New Roman"/>
                <a:ea typeface="Times New Roman"/>
                <a:cs typeface="Times New Roman"/>
                <a:sym typeface="Times New Roman"/>
              </a:rPr>
              <a:t>, the wife of the Promised Messiah</a:t>
            </a:r>
            <a:r>
              <a:rPr baseline="30000" lang="en-US" sz="6000">
                <a:solidFill>
                  <a:srgbClr val="4A447D"/>
                </a:solidFill>
                <a:latin typeface="Times New Roman"/>
                <a:ea typeface="Times New Roman"/>
                <a:cs typeface="Times New Roman"/>
                <a:sym typeface="Times New Roman"/>
              </a:rPr>
              <a:t>as</a:t>
            </a:r>
            <a:r>
              <a:rPr lang="en-US" sz="6000">
                <a:solidFill>
                  <a:srgbClr val="4A447D"/>
                </a:solidFill>
                <a:latin typeface="Times New Roman"/>
                <a:ea typeface="Times New Roman"/>
                <a:cs typeface="Times New Roman"/>
                <a:sym typeface="Times New Roman"/>
              </a:rPr>
              <a:t> was elected as the first president but she made Hazrat Umme Nasir</a:t>
            </a:r>
            <a:r>
              <a:rPr baseline="30000" lang="en-US" sz="6000">
                <a:solidFill>
                  <a:srgbClr val="4A447D"/>
                </a:solidFill>
                <a:latin typeface="Times New Roman"/>
                <a:ea typeface="Times New Roman"/>
                <a:cs typeface="Times New Roman"/>
                <a:sym typeface="Times New Roman"/>
              </a:rPr>
              <a:t>ra</a:t>
            </a:r>
            <a:r>
              <a:rPr lang="en-US" sz="6000">
                <a:solidFill>
                  <a:srgbClr val="4A447D"/>
                </a:solidFill>
                <a:latin typeface="Times New Roman"/>
                <a:ea typeface="Times New Roman"/>
                <a:cs typeface="Times New Roman"/>
                <a:sym typeface="Times New Roman"/>
              </a:rPr>
              <a:t> the wife of Hazrat  Musleh Maoud</a:t>
            </a:r>
            <a:r>
              <a:rPr baseline="30000" lang="en-US" sz="6000">
                <a:solidFill>
                  <a:srgbClr val="4A447D"/>
                </a:solidFill>
                <a:latin typeface="Times New Roman"/>
                <a:ea typeface="Times New Roman"/>
                <a:cs typeface="Times New Roman"/>
                <a:sym typeface="Times New Roman"/>
              </a:rPr>
              <a:t>ra</a:t>
            </a:r>
            <a:r>
              <a:rPr lang="en-US" sz="6000">
                <a:solidFill>
                  <a:srgbClr val="4A447D"/>
                </a:solidFill>
                <a:latin typeface="Times New Roman"/>
                <a:ea typeface="Times New Roman"/>
                <a:cs typeface="Times New Roman"/>
                <a:sym typeface="Times New Roman"/>
              </a:rPr>
              <a:t>, first president who remained president for 36 years. </a:t>
            </a:r>
            <a:endParaRPr/>
          </a:p>
        </p:txBody>
      </p:sp>
      <p:sp>
        <p:nvSpPr>
          <p:cNvPr id="152" name="Google Shape;152;p8"/>
          <p:cNvSpPr/>
          <p:nvPr/>
        </p:nvSpPr>
        <p:spPr>
          <a:xfrm rot="-1012595">
            <a:off x="-1753486" y="4606598"/>
            <a:ext cx="5671621" cy="8507432"/>
          </a:xfrm>
          <a:custGeom>
            <a:rect b="b" l="l" r="r" t="t"/>
            <a:pathLst>
              <a:path extrusionOk="0" h="7091769" w="4727846">
                <a:moveTo>
                  <a:pt x="0" y="0"/>
                </a:moveTo>
                <a:lnTo>
                  <a:pt x="4727846" y="0"/>
                </a:lnTo>
                <a:lnTo>
                  <a:pt x="4727846" y="7091769"/>
                </a:lnTo>
                <a:lnTo>
                  <a:pt x="0" y="709176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black and white logo&#10;&#10;Description automatically generated" id="153" name="Google Shape;153;p8">
            <a:hlinkClick action="ppaction://hlinksldjump" r:id="rId4"/>
          </p:cNvPr>
          <p:cNvPicPr preferRelativeResize="0"/>
          <p:nvPr/>
        </p:nvPicPr>
        <p:blipFill rotWithShape="1">
          <a:blip r:embed="rId5">
            <a:alphaModFix/>
          </a:blip>
          <a:srcRect b="0" l="0" r="0" t="0"/>
          <a:stretch/>
        </p:blipFill>
        <p:spPr>
          <a:xfrm>
            <a:off x="15849600" y="0"/>
            <a:ext cx="2740269" cy="27402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9">
            <a:hlinkClick action="ppaction://hlinkshowjump?jump=nextslide"/>
          </p:cNvPr>
          <p:cNvSpPr/>
          <p:nvPr/>
        </p:nvSpPr>
        <p:spPr>
          <a:xfrm>
            <a:off x="7665720" y="9029700"/>
            <a:ext cx="3002280" cy="924560"/>
          </a:xfrm>
          <a:custGeom>
            <a:rect b="b" l="l" r="r" t="t"/>
            <a:pathLst>
              <a:path extrusionOk="0" h="120000" w="120000">
                <a:moveTo>
                  <a:pt x="0" y="0"/>
                </a:moveTo>
                <a:lnTo>
                  <a:pt x="120000" y="0"/>
                </a:lnTo>
                <a:lnTo>
                  <a:pt x="120000" y="120000"/>
                </a:lnTo>
                <a:lnTo>
                  <a:pt x="0" y="120000"/>
                </a:lnTo>
                <a:close/>
              </a:path>
            </a:pathLst>
          </a:custGeom>
          <a:solidFill>
            <a:srgbClr val="B1C9E3"/>
          </a:solidFill>
          <a:ln cap="flat" cmpd="sng" w="25400">
            <a:solidFill>
              <a:srgbClr val="EFF2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A447D"/>
                </a:solidFill>
                <a:latin typeface="Times New Roman"/>
                <a:ea typeface="Times New Roman"/>
                <a:cs typeface="Times New Roman"/>
                <a:sym typeface="Times New Roman"/>
              </a:rPr>
              <a:t>Answer</a:t>
            </a:r>
            <a:endParaRPr/>
          </a:p>
        </p:txBody>
      </p:sp>
      <p:sp>
        <p:nvSpPr>
          <p:cNvPr id="159" name="Google Shape;159;p9"/>
          <p:cNvSpPr txBox="1"/>
          <p:nvPr/>
        </p:nvSpPr>
        <p:spPr>
          <a:xfrm>
            <a:off x="2385770" y="342900"/>
            <a:ext cx="13516459" cy="3955314"/>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8000">
                <a:solidFill>
                  <a:srgbClr val="4A447D"/>
                </a:solidFill>
                <a:latin typeface="Times New Roman"/>
                <a:ea typeface="Times New Roman"/>
                <a:cs typeface="Times New Roman"/>
                <a:sym typeface="Times New Roman"/>
              </a:rPr>
              <a:t>During the Era of the First Khilafat, which of the following was established:</a:t>
            </a:r>
            <a:endParaRPr/>
          </a:p>
        </p:txBody>
      </p:sp>
      <p:sp>
        <p:nvSpPr>
          <p:cNvPr id="160" name="Google Shape;160;p9"/>
          <p:cNvSpPr txBox="1"/>
          <p:nvPr/>
        </p:nvSpPr>
        <p:spPr>
          <a:xfrm>
            <a:off x="5055357" y="4838700"/>
            <a:ext cx="8889243" cy="3785652"/>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Lajna Ima’illah</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Al-Fazl</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Baitul Maal or Treasury</a:t>
            </a:r>
            <a:endParaRPr/>
          </a:p>
          <a:p>
            <a:pPr indent="-742950" lvl="0" marL="742950" marR="0" rtl="0" algn="l">
              <a:spcBef>
                <a:spcPts val="0"/>
              </a:spcBef>
              <a:spcAft>
                <a:spcPts val="0"/>
              </a:spcAft>
              <a:buClr>
                <a:srgbClr val="4A447D"/>
              </a:buClr>
              <a:buSzPts val="6000"/>
              <a:buFont typeface="Calibri"/>
              <a:buAutoNum type="alphaUcPeriod"/>
            </a:pPr>
            <a:r>
              <a:rPr lang="en-US" sz="6000">
                <a:solidFill>
                  <a:srgbClr val="4A447D"/>
                </a:solidFill>
                <a:latin typeface="Times New Roman"/>
                <a:ea typeface="Times New Roman"/>
                <a:cs typeface="Times New Roman"/>
                <a:sym typeface="Times New Roman"/>
              </a:rPr>
              <a:t> B+C</a:t>
            </a:r>
            <a:endParaRPr/>
          </a:p>
        </p:txBody>
      </p:sp>
      <p:sp>
        <p:nvSpPr>
          <p:cNvPr id="161" name="Google Shape;161;p9"/>
          <p:cNvSpPr/>
          <p:nvPr/>
        </p:nvSpPr>
        <p:spPr>
          <a:xfrm rot="411396">
            <a:off x="15732729" y="3284004"/>
            <a:ext cx="5110541" cy="7665812"/>
          </a:xfrm>
          <a:custGeom>
            <a:rect b="b" l="l" r="r" t="t"/>
            <a:pathLst>
              <a:path extrusionOk="0" h="7091769" w="4727846">
                <a:moveTo>
                  <a:pt x="0" y="0"/>
                </a:moveTo>
                <a:lnTo>
                  <a:pt x="4727846" y="0"/>
                </a:lnTo>
                <a:lnTo>
                  <a:pt x="4727846" y="7091769"/>
                </a:lnTo>
                <a:lnTo>
                  <a:pt x="0" y="709176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Haroon Rashid</dc:creator>
</cp:coreProperties>
</file>